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69" r:id="rId16"/>
    <p:sldId id="270" r:id="rId17"/>
    <p:sldId id="271" r:id="rId18"/>
    <p:sldId id="272" r:id="rId19"/>
    <p:sldId id="275" r:id="rId20"/>
    <p:sldId id="276" r:id="rId21"/>
    <p:sldId id="277" r:id="rId22"/>
    <p:sldId id="288" r:id="rId23"/>
    <p:sldId id="293" r:id="rId24"/>
    <p:sldId id="294" r:id="rId25"/>
    <p:sldId id="295" r:id="rId26"/>
    <p:sldId id="296" r:id="rId27"/>
    <p:sldId id="297" r:id="rId28"/>
    <p:sldId id="298" r:id="rId29"/>
    <p:sldId id="299" r:id="rId30"/>
    <p:sldId id="278" r:id="rId31"/>
    <p:sldId id="279" r:id="rId32"/>
    <p:sldId id="280" r:id="rId33"/>
    <p:sldId id="281" r:id="rId34"/>
    <p:sldId id="282" r:id="rId35"/>
    <p:sldId id="283" r:id="rId36"/>
    <p:sldId id="284" r:id="rId37"/>
    <p:sldId id="285" r:id="rId38"/>
    <p:sldId id="286" r:id="rId39"/>
    <p:sldId id="287" r:id="rId40"/>
    <p:sldId id="289" r:id="rId41"/>
    <p:sldId id="290" r:id="rId42"/>
    <p:sldId id="291"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6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18/01/2016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216918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18/01/2016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41385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18/01/2016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135571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FCBA7DBE-B6FA-4FD9-98E1-DA5DCE21054A}" type="datetimeFigureOut">
              <a:rPr lang="en-IE" smtClean="0"/>
              <a:t>18/01/2016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442691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BA7DBE-B6FA-4FD9-98E1-DA5DCE21054A}" type="datetimeFigureOut">
              <a:rPr lang="en-IE" smtClean="0"/>
              <a:t>18/01/2016</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7993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FCBA7DBE-B6FA-4FD9-98E1-DA5DCE21054A}" type="datetimeFigureOut">
              <a:rPr lang="en-IE" smtClean="0"/>
              <a:t>18/01/2016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8536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FCBA7DBE-B6FA-4FD9-98E1-DA5DCE21054A}" type="datetimeFigureOut">
              <a:rPr lang="en-IE" smtClean="0"/>
              <a:t>18/01/2016</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88564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FCBA7DBE-B6FA-4FD9-98E1-DA5DCE21054A}" type="datetimeFigureOut">
              <a:rPr lang="en-IE" smtClean="0"/>
              <a:t>18/01/2016</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7542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7DBE-B6FA-4FD9-98E1-DA5DCE21054A}" type="datetimeFigureOut">
              <a:rPr lang="en-IE" smtClean="0"/>
              <a:t>18/01/2016</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3535540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BA7DBE-B6FA-4FD9-98E1-DA5DCE21054A}" type="datetimeFigureOut">
              <a:rPr lang="en-IE" smtClean="0"/>
              <a:t>18/01/2016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424349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BA7DBE-B6FA-4FD9-98E1-DA5DCE21054A}" type="datetimeFigureOut">
              <a:rPr lang="en-IE" smtClean="0"/>
              <a:t>18/01/2016</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3C9793F3-7837-4E2B-8681-EE5C1BA3BF10}" type="slidenum">
              <a:rPr lang="en-IE" smtClean="0"/>
              <a:t>‹#›</a:t>
            </a:fld>
            <a:endParaRPr lang="en-IE"/>
          </a:p>
        </p:txBody>
      </p:sp>
    </p:spTree>
    <p:extLst>
      <p:ext uri="{BB962C8B-B14F-4D97-AF65-F5344CB8AC3E}">
        <p14:creationId xmlns:p14="http://schemas.microsoft.com/office/powerpoint/2010/main" val="2504604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7DBE-B6FA-4FD9-98E1-DA5DCE21054A}" type="datetimeFigureOut">
              <a:rPr lang="en-IE" smtClean="0"/>
              <a:t>18/01/2016</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793F3-7837-4E2B-8681-EE5C1BA3BF10}" type="slidenum">
              <a:rPr lang="en-IE" smtClean="0"/>
              <a:t>‹#›</a:t>
            </a:fld>
            <a:endParaRPr lang="en-IE"/>
          </a:p>
        </p:txBody>
      </p:sp>
    </p:spTree>
    <p:extLst>
      <p:ext uri="{BB962C8B-B14F-4D97-AF65-F5344CB8AC3E}">
        <p14:creationId xmlns:p14="http://schemas.microsoft.com/office/powerpoint/2010/main" val="424912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nana.lecturer.pens.ac.id/index_files/referensi/computer_vision/Computer%20Vision.pdf" TargetMode="External"/><Relationship Id="rId2" Type="http://schemas.openxmlformats.org/officeDocument/2006/relationships/hyperlink" Target="http://www.cse.iitk.ac.in/users/vision/dipakmj/papers/OReilly%20Learning%20OpenCV.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Computer Vision</a:t>
            </a:r>
            <a:endParaRPr lang="en-IE" dirty="0"/>
          </a:p>
        </p:txBody>
      </p:sp>
      <p:sp>
        <p:nvSpPr>
          <p:cNvPr id="3" name="Subtitle 2"/>
          <p:cNvSpPr>
            <a:spLocks noGrp="1"/>
          </p:cNvSpPr>
          <p:nvPr>
            <p:ph type="subTitle" idx="1"/>
          </p:nvPr>
        </p:nvSpPr>
        <p:spPr/>
        <p:txBody>
          <a:bodyPr/>
          <a:lstStyle/>
          <a:p>
            <a:r>
              <a:rPr lang="en-IE" dirty="0" smtClean="0"/>
              <a:t>Lecture 1</a:t>
            </a:r>
          </a:p>
          <a:p>
            <a:r>
              <a:rPr lang="en-IE" dirty="0" smtClean="0"/>
              <a:t>Simon McLoughlin</a:t>
            </a:r>
          </a:p>
          <a:p>
            <a:endParaRPr lang="en-IE" dirty="0"/>
          </a:p>
        </p:txBody>
      </p:sp>
    </p:spTree>
    <p:extLst>
      <p:ext uri="{BB962C8B-B14F-4D97-AF65-F5344CB8AC3E}">
        <p14:creationId xmlns:p14="http://schemas.microsoft.com/office/powerpoint/2010/main" val="101521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Biometrics</a:t>
            </a:r>
            <a:endParaRPr lang="en-IE" dirty="0"/>
          </a:p>
        </p:txBody>
      </p:sp>
      <p:pic>
        <p:nvPicPr>
          <p:cNvPr id="2050" name="Picture 2" descr="Image result for computer vision fingerpr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39" y="2867188"/>
            <a:ext cx="2764593" cy="26559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extremetech.com/wp-content/uploads/2011/12/facial-recognition-markers-640x3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893" y="2639181"/>
            <a:ext cx="5228687" cy="288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065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Self Driving Cars</a:t>
            </a:r>
            <a:endParaRPr lang="en-IE" dirty="0"/>
          </a:p>
        </p:txBody>
      </p:sp>
      <p:pic>
        <p:nvPicPr>
          <p:cNvPr id="3074" name="Picture 2" descr="Image result for autonomous vehicles computer 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542" y="2341618"/>
            <a:ext cx="7044916" cy="370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5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Augmented Reality</a:t>
            </a:r>
            <a:endParaRPr lang="en-IE" dirty="0"/>
          </a:p>
        </p:txBody>
      </p:sp>
      <p:pic>
        <p:nvPicPr>
          <p:cNvPr id="3" name="Picture 2"/>
          <p:cNvPicPr>
            <a:picLocks noChangeAspect="1"/>
          </p:cNvPicPr>
          <p:nvPr/>
        </p:nvPicPr>
        <p:blipFill>
          <a:blip r:embed="rId2"/>
          <a:stretch>
            <a:fillRect/>
          </a:stretch>
        </p:blipFill>
        <p:spPr>
          <a:xfrm>
            <a:off x="3465593" y="2726948"/>
            <a:ext cx="6373248" cy="3584952"/>
          </a:xfrm>
          <a:prstGeom prst="rect">
            <a:avLst/>
          </a:prstGeom>
        </p:spPr>
      </p:pic>
    </p:spTree>
    <p:extLst>
      <p:ext uri="{BB962C8B-B14F-4D97-AF65-F5344CB8AC3E}">
        <p14:creationId xmlns:p14="http://schemas.microsoft.com/office/powerpoint/2010/main" val="230214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UAVs and drones</a:t>
            </a:r>
            <a:endParaRPr lang="en-IE" dirty="0"/>
          </a:p>
        </p:txBody>
      </p:sp>
      <p:pic>
        <p:nvPicPr>
          <p:cNvPr id="6" name="Picture 5"/>
          <p:cNvPicPr>
            <a:picLocks noChangeAspect="1"/>
          </p:cNvPicPr>
          <p:nvPr/>
        </p:nvPicPr>
        <p:blipFill>
          <a:blip r:embed="rId2"/>
          <a:stretch>
            <a:fillRect/>
          </a:stretch>
        </p:blipFill>
        <p:spPr>
          <a:xfrm>
            <a:off x="3046501" y="2535909"/>
            <a:ext cx="6098998" cy="3415439"/>
          </a:xfrm>
          <a:prstGeom prst="rect">
            <a:avLst/>
          </a:prstGeom>
        </p:spPr>
      </p:pic>
    </p:spTree>
    <p:extLst>
      <p:ext uri="{BB962C8B-B14F-4D97-AF65-F5344CB8AC3E}">
        <p14:creationId xmlns:p14="http://schemas.microsoft.com/office/powerpoint/2010/main" val="59123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Machine Vision System</a:t>
            </a:r>
            <a:endParaRPr lang="en-IE" dirty="0"/>
          </a:p>
        </p:txBody>
      </p:sp>
      <p:sp>
        <p:nvSpPr>
          <p:cNvPr id="3" name="Content Placeholder 2"/>
          <p:cNvSpPr>
            <a:spLocks noGrp="1"/>
          </p:cNvSpPr>
          <p:nvPr>
            <p:ph idx="1"/>
          </p:nvPr>
        </p:nvSpPr>
        <p:spPr/>
        <p:txBody>
          <a:bodyPr/>
          <a:lstStyle/>
          <a:p>
            <a:r>
              <a:rPr lang="en-IE" dirty="0" smtClean="0"/>
              <a:t>Main Components</a:t>
            </a:r>
          </a:p>
          <a:p>
            <a:pPr lvl="1"/>
            <a:r>
              <a:rPr lang="en-IE" dirty="0" smtClean="0"/>
              <a:t>Cameras</a:t>
            </a:r>
          </a:p>
          <a:p>
            <a:pPr lvl="1"/>
            <a:r>
              <a:rPr lang="en-IE" dirty="0" smtClean="0"/>
              <a:t>Optics (lens + filters)</a:t>
            </a:r>
          </a:p>
          <a:p>
            <a:pPr lvl="1"/>
            <a:r>
              <a:rPr lang="en-IE" dirty="0" smtClean="0"/>
              <a:t>Lighting</a:t>
            </a:r>
          </a:p>
          <a:p>
            <a:pPr lvl="1"/>
            <a:r>
              <a:rPr lang="en-IE" dirty="0" smtClean="0"/>
              <a:t>Software (image processing)</a:t>
            </a:r>
          </a:p>
          <a:p>
            <a:pPr lvl="1"/>
            <a:r>
              <a:rPr lang="en-IE" dirty="0" smtClean="0"/>
              <a:t>Robot arm? Pick and place</a:t>
            </a:r>
            <a:endParaRPr lang="en-IE" dirty="0"/>
          </a:p>
        </p:txBody>
      </p:sp>
      <p:pic>
        <p:nvPicPr>
          <p:cNvPr id="4" name="Picture 3"/>
          <p:cNvPicPr>
            <a:picLocks noChangeAspect="1"/>
          </p:cNvPicPr>
          <p:nvPr/>
        </p:nvPicPr>
        <p:blipFill>
          <a:blip r:embed="rId2"/>
          <a:stretch>
            <a:fillRect/>
          </a:stretch>
        </p:blipFill>
        <p:spPr>
          <a:xfrm>
            <a:off x="5852305" y="1825625"/>
            <a:ext cx="5818999" cy="4126199"/>
          </a:xfrm>
          <a:prstGeom prst="rect">
            <a:avLst/>
          </a:prstGeom>
        </p:spPr>
      </p:pic>
    </p:spTree>
    <p:extLst>
      <p:ext uri="{BB962C8B-B14F-4D97-AF65-F5344CB8AC3E}">
        <p14:creationId xmlns:p14="http://schemas.microsoft.com/office/powerpoint/2010/main" val="152992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Image Formation</a:t>
            </a:r>
            <a:endParaRPr lang="en-IE" dirty="0"/>
          </a:p>
        </p:txBody>
      </p:sp>
      <p:sp>
        <p:nvSpPr>
          <p:cNvPr id="3" name="Content Placeholder 2"/>
          <p:cNvSpPr>
            <a:spLocks noGrp="1"/>
          </p:cNvSpPr>
          <p:nvPr>
            <p:ph idx="1"/>
          </p:nvPr>
        </p:nvSpPr>
        <p:spPr/>
        <p:txBody>
          <a:bodyPr/>
          <a:lstStyle/>
          <a:p>
            <a:r>
              <a:rPr lang="en-IE" dirty="0" smtClean="0"/>
              <a:t>Pinhole Camera Model</a:t>
            </a:r>
            <a:endParaRPr lang="en-IE" dirty="0"/>
          </a:p>
        </p:txBody>
      </p:sp>
      <p:pic>
        <p:nvPicPr>
          <p:cNvPr id="4" name="Picture 1029" descr="pinh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61" y="2425028"/>
            <a:ext cx="502285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7"/>
          <p:cNvSpPr>
            <a:spLocks noChangeShapeType="1"/>
          </p:cNvSpPr>
          <p:nvPr/>
        </p:nvSpPr>
        <p:spPr bwMode="auto">
          <a:xfrm flipV="1">
            <a:off x="7198236" y="2594890"/>
            <a:ext cx="1944687"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6" name="Line 8"/>
          <p:cNvSpPr>
            <a:spLocks noChangeShapeType="1"/>
          </p:cNvSpPr>
          <p:nvPr/>
        </p:nvSpPr>
        <p:spPr bwMode="auto">
          <a:xfrm>
            <a:off x="7198236" y="3171153"/>
            <a:ext cx="0" cy="1296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7" name="Line 10"/>
          <p:cNvSpPr>
            <a:spLocks noChangeShapeType="1"/>
          </p:cNvSpPr>
          <p:nvPr/>
        </p:nvSpPr>
        <p:spPr bwMode="auto">
          <a:xfrm>
            <a:off x="9142923" y="2594890"/>
            <a:ext cx="0" cy="1368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8" name="Line 11"/>
          <p:cNvSpPr>
            <a:spLocks noChangeShapeType="1"/>
          </p:cNvSpPr>
          <p:nvPr/>
        </p:nvSpPr>
        <p:spPr bwMode="auto">
          <a:xfrm flipV="1">
            <a:off x="7198236" y="3963315"/>
            <a:ext cx="1944687"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9" name="Oval 12"/>
          <p:cNvSpPr>
            <a:spLocks noChangeArrowheads="1"/>
          </p:cNvSpPr>
          <p:nvPr/>
        </p:nvSpPr>
        <p:spPr bwMode="auto">
          <a:xfrm>
            <a:off x="11663873" y="5044403"/>
            <a:ext cx="71438" cy="71437"/>
          </a:xfrm>
          <a:prstGeom prst="ellipse">
            <a:avLst/>
          </a:prstGeom>
          <a:solidFill>
            <a:schemeClr val="tx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E"/>
          </a:p>
        </p:txBody>
      </p:sp>
      <p:sp>
        <p:nvSpPr>
          <p:cNvPr id="10" name="Oval 13"/>
          <p:cNvSpPr>
            <a:spLocks noChangeArrowheads="1"/>
          </p:cNvSpPr>
          <p:nvPr/>
        </p:nvSpPr>
        <p:spPr bwMode="auto">
          <a:xfrm>
            <a:off x="9790623" y="4179215"/>
            <a:ext cx="71438" cy="71438"/>
          </a:xfrm>
          <a:prstGeom prst="ellipse">
            <a:avLst/>
          </a:prstGeom>
          <a:solidFill>
            <a:schemeClr val="tx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E"/>
          </a:p>
        </p:txBody>
      </p:sp>
      <p:sp>
        <p:nvSpPr>
          <p:cNvPr id="11" name="Line 14"/>
          <p:cNvSpPr>
            <a:spLocks noChangeShapeType="1"/>
          </p:cNvSpPr>
          <p:nvPr/>
        </p:nvSpPr>
        <p:spPr bwMode="auto">
          <a:xfrm flipH="1" flipV="1">
            <a:off x="8279323" y="3460078"/>
            <a:ext cx="3455988" cy="1657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E"/>
          </a:p>
        </p:txBody>
      </p:sp>
      <p:sp>
        <p:nvSpPr>
          <p:cNvPr id="12" name="Oval 15"/>
          <p:cNvSpPr>
            <a:spLocks noChangeArrowheads="1"/>
          </p:cNvSpPr>
          <p:nvPr/>
        </p:nvSpPr>
        <p:spPr bwMode="auto">
          <a:xfrm>
            <a:off x="8206298" y="3387053"/>
            <a:ext cx="71438" cy="71437"/>
          </a:xfrm>
          <a:prstGeom prst="ellipse">
            <a:avLst/>
          </a:prstGeom>
          <a:solidFill>
            <a:schemeClr val="tx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E"/>
          </a:p>
        </p:txBody>
      </p:sp>
      <p:sp>
        <p:nvSpPr>
          <p:cNvPr id="13" name="Text Box 16"/>
          <p:cNvSpPr txBox="1">
            <a:spLocks noChangeArrowheads="1"/>
          </p:cNvSpPr>
          <p:nvPr/>
        </p:nvSpPr>
        <p:spPr bwMode="auto">
          <a:xfrm>
            <a:off x="11014586" y="5115840"/>
            <a:ext cx="151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IE"/>
              <a:t>(X</a:t>
            </a:r>
            <a:r>
              <a:rPr lang="en-IE" baseline="-25000"/>
              <a:t>w</a:t>
            </a:r>
            <a:r>
              <a:rPr lang="en-IE"/>
              <a:t>,Y</a:t>
            </a:r>
            <a:r>
              <a:rPr lang="en-IE" baseline="-25000"/>
              <a:t>w</a:t>
            </a:r>
            <a:r>
              <a:rPr lang="en-IE"/>
              <a:t>,Z</a:t>
            </a:r>
            <a:r>
              <a:rPr lang="en-IE" baseline="-25000"/>
              <a:t>w</a:t>
            </a:r>
            <a:r>
              <a:rPr lang="en-IE"/>
              <a:t>)</a:t>
            </a:r>
            <a:endParaRPr lang="en-US"/>
          </a:p>
        </p:txBody>
      </p:sp>
      <p:sp>
        <p:nvSpPr>
          <p:cNvPr id="14" name="Text Box 17"/>
          <p:cNvSpPr txBox="1">
            <a:spLocks noChangeArrowheads="1"/>
          </p:cNvSpPr>
          <p:nvPr/>
        </p:nvSpPr>
        <p:spPr bwMode="auto">
          <a:xfrm>
            <a:off x="9790623" y="381885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IE"/>
              <a:t>O</a:t>
            </a:r>
            <a:endParaRPr lang="en-US"/>
          </a:p>
        </p:txBody>
      </p:sp>
      <p:sp>
        <p:nvSpPr>
          <p:cNvPr id="15" name="Text Box 18"/>
          <p:cNvSpPr txBox="1">
            <a:spLocks noChangeArrowheads="1"/>
          </p:cNvSpPr>
          <p:nvPr/>
        </p:nvSpPr>
        <p:spPr bwMode="auto">
          <a:xfrm>
            <a:off x="7487161" y="3531515"/>
            <a:ext cx="935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IE"/>
              <a:t>(X</a:t>
            </a:r>
            <a:r>
              <a:rPr lang="en-IE" baseline="-25000"/>
              <a:t>i</a:t>
            </a:r>
            <a:r>
              <a:rPr lang="en-IE"/>
              <a:t>,Y</a:t>
            </a:r>
            <a:r>
              <a:rPr lang="en-IE" baseline="-25000"/>
              <a:t>i</a:t>
            </a:r>
            <a:r>
              <a:rPr lang="en-IE"/>
              <a:t>)</a:t>
            </a:r>
            <a:endParaRPr lang="en-US"/>
          </a:p>
        </p:txBody>
      </p:sp>
      <p:sp>
        <p:nvSpPr>
          <p:cNvPr id="16" name="Line 19"/>
          <p:cNvSpPr>
            <a:spLocks noChangeShapeType="1"/>
          </p:cNvSpPr>
          <p:nvPr/>
        </p:nvSpPr>
        <p:spPr bwMode="auto">
          <a:xfrm flipV="1">
            <a:off x="8279323" y="1731290"/>
            <a:ext cx="1584325"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17" name="Line 20"/>
          <p:cNvSpPr>
            <a:spLocks noChangeShapeType="1"/>
          </p:cNvSpPr>
          <p:nvPr/>
        </p:nvSpPr>
        <p:spPr bwMode="auto">
          <a:xfrm flipV="1">
            <a:off x="9863648" y="2452015"/>
            <a:ext cx="1368425" cy="172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18" name="Line 21"/>
          <p:cNvSpPr>
            <a:spLocks noChangeShapeType="1"/>
          </p:cNvSpPr>
          <p:nvPr/>
        </p:nvSpPr>
        <p:spPr bwMode="auto">
          <a:xfrm>
            <a:off x="9863648" y="1731290"/>
            <a:ext cx="1368425" cy="720725"/>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en-IE"/>
          </a:p>
        </p:txBody>
      </p:sp>
      <p:sp>
        <p:nvSpPr>
          <p:cNvPr id="19" name="Text Box 22"/>
          <p:cNvSpPr txBox="1">
            <a:spLocks noChangeArrowheads="1"/>
          </p:cNvSpPr>
          <p:nvPr/>
        </p:nvSpPr>
        <p:spPr bwMode="auto">
          <a:xfrm>
            <a:off x="10439911" y="165985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IE"/>
              <a:t>f</a:t>
            </a:r>
            <a:endParaRPr lang="en-US"/>
          </a:p>
        </p:txBody>
      </p:sp>
      <p:sp>
        <p:nvSpPr>
          <p:cNvPr id="20" name="Text Box 23"/>
          <p:cNvSpPr txBox="1">
            <a:spLocks noChangeArrowheads="1"/>
          </p:cNvSpPr>
          <p:nvPr/>
        </p:nvSpPr>
        <p:spPr bwMode="auto">
          <a:xfrm>
            <a:off x="5421823" y="4971378"/>
            <a:ext cx="300037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IE" sz="2400" dirty="0"/>
              <a:t>X</a:t>
            </a:r>
            <a:r>
              <a:rPr lang="en-IE" sz="2400" baseline="-25000" dirty="0"/>
              <a:t>i </a:t>
            </a:r>
            <a:r>
              <a:rPr lang="en-IE" sz="2400" dirty="0"/>
              <a:t>= </a:t>
            </a:r>
            <a:r>
              <a:rPr lang="en-IE" sz="2400" dirty="0" err="1"/>
              <a:t>fX</a:t>
            </a:r>
            <a:r>
              <a:rPr lang="en-IE" sz="2400" baseline="-25000" dirty="0" err="1"/>
              <a:t>w</a:t>
            </a:r>
            <a:r>
              <a:rPr lang="en-IE" sz="2400" dirty="0"/>
              <a:t>/</a:t>
            </a:r>
            <a:r>
              <a:rPr lang="en-IE" sz="2400" dirty="0" err="1"/>
              <a:t>Z</a:t>
            </a:r>
            <a:r>
              <a:rPr lang="en-IE" sz="2400" baseline="-25000" dirty="0" err="1"/>
              <a:t>w</a:t>
            </a:r>
            <a:endParaRPr lang="en-IE" sz="2400" baseline="-25000" dirty="0"/>
          </a:p>
          <a:p>
            <a:pPr eaLnBrk="1" hangingPunct="1">
              <a:spcBef>
                <a:spcPct val="50000"/>
              </a:spcBef>
            </a:pPr>
            <a:r>
              <a:rPr lang="en-IE" sz="2400" dirty="0"/>
              <a:t>Y</a:t>
            </a:r>
            <a:r>
              <a:rPr lang="en-IE" sz="2400" baseline="-25000" dirty="0"/>
              <a:t>i</a:t>
            </a:r>
            <a:r>
              <a:rPr lang="en-IE" sz="2400" dirty="0"/>
              <a:t> = </a:t>
            </a:r>
            <a:r>
              <a:rPr lang="en-IE" sz="2400" dirty="0" err="1"/>
              <a:t>fY</a:t>
            </a:r>
            <a:r>
              <a:rPr lang="en-IE" sz="2400" baseline="-25000" dirty="0" err="1"/>
              <a:t>w</a:t>
            </a:r>
            <a:r>
              <a:rPr lang="en-IE" sz="2400" dirty="0"/>
              <a:t>/</a:t>
            </a:r>
            <a:r>
              <a:rPr lang="en-IE" sz="2400" dirty="0" err="1"/>
              <a:t>Z</a:t>
            </a:r>
            <a:r>
              <a:rPr lang="en-IE" sz="2400" baseline="-25000" dirty="0" err="1"/>
              <a:t>w</a:t>
            </a:r>
            <a:endParaRPr lang="en-US" baseline="-25000" dirty="0"/>
          </a:p>
        </p:txBody>
      </p:sp>
    </p:spTree>
    <p:extLst>
      <p:ext uri="{BB962C8B-B14F-4D97-AF65-F5344CB8AC3E}">
        <p14:creationId xmlns:p14="http://schemas.microsoft.com/office/powerpoint/2010/main" val="383883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Adding a lens</a:t>
            </a:r>
            <a:endParaRPr lang="en-IE" dirty="0"/>
          </a:p>
        </p:txBody>
      </p:sp>
      <p:sp>
        <p:nvSpPr>
          <p:cNvPr id="3" name="Content Placeholder 2"/>
          <p:cNvSpPr>
            <a:spLocks noGrp="1"/>
          </p:cNvSpPr>
          <p:nvPr>
            <p:ph idx="1"/>
          </p:nvPr>
        </p:nvSpPr>
        <p:spPr/>
        <p:txBody>
          <a:bodyPr/>
          <a:lstStyle/>
          <a:p>
            <a:r>
              <a:rPr lang="en-IE" dirty="0" smtClean="0"/>
              <a:t>A lens focuses light onto the film</a:t>
            </a:r>
          </a:p>
          <a:p>
            <a:r>
              <a:rPr lang="en-IE" dirty="0" smtClean="0"/>
              <a:t>There is a specific distance at which objects are “in focus” – other points project to a “circle of confusion” in the image • </a:t>
            </a:r>
          </a:p>
          <a:p>
            <a:r>
              <a:rPr lang="en-IE" dirty="0" smtClean="0"/>
              <a:t>Changing the shape of the lens changes this distance</a:t>
            </a:r>
            <a:endParaRPr lang="en-IE" dirty="0"/>
          </a:p>
        </p:txBody>
      </p:sp>
      <p:pic>
        <p:nvPicPr>
          <p:cNvPr id="21" name="Picture 20"/>
          <p:cNvPicPr>
            <a:picLocks noChangeAspect="1"/>
          </p:cNvPicPr>
          <p:nvPr/>
        </p:nvPicPr>
        <p:blipFill>
          <a:blip r:embed="rId2"/>
          <a:stretch>
            <a:fillRect/>
          </a:stretch>
        </p:blipFill>
        <p:spPr>
          <a:xfrm>
            <a:off x="2662237" y="3740150"/>
            <a:ext cx="6867525" cy="2571750"/>
          </a:xfrm>
          <a:prstGeom prst="rect">
            <a:avLst/>
          </a:prstGeom>
        </p:spPr>
      </p:pic>
    </p:spTree>
    <p:extLst>
      <p:ext uri="{BB962C8B-B14F-4D97-AF65-F5344CB8AC3E}">
        <p14:creationId xmlns:p14="http://schemas.microsoft.com/office/powerpoint/2010/main" val="345180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Focal Length, Aperture, Depth </a:t>
            </a:r>
            <a:r>
              <a:rPr lang="en-IE" dirty="0"/>
              <a:t>o</a:t>
            </a:r>
            <a:r>
              <a:rPr lang="en-IE" dirty="0" smtClean="0"/>
              <a:t>f Field</a:t>
            </a:r>
            <a:endParaRPr lang="en-IE" dirty="0"/>
          </a:p>
        </p:txBody>
      </p:sp>
      <p:sp>
        <p:nvSpPr>
          <p:cNvPr id="3" name="Content Placeholder 2"/>
          <p:cNvSpPr>
            <a:spLocks noGrp="1"/>
          </p:cNvSpPr>
          <p:nvPr>
            <p:ph idx="1"/>
          </p:nvPr>
        </p:nvSpPr>
        <p:spPr/>
        <p:txBody>
          <a:bodyPr/>
          <a:lstStyle/>
          <a:p>
            <a:r>
              <a:rPr lang="en-IE" dirty="0" smtClean="0"/>
              <a:t>A lens focuses parallel rays onto a single focal point</a:t>
            </a:r>
          </a:p>
          <a:p>
            <a:r>
              <a:rPr lang="en-IE" dirty="0" smtClean="0"/>
              <a:t>The focal point is a distance f beyond the plane of the lens</a:t>
            </a:r>
          </a:p>
          <a:p>
            <a:r>
              <a:rPr lang="en-IE" dirty="0" smtClean="0"/>
              <a:t>Aperture of diameter D restricts the range of rays</a:t>
            </a:r>
            <a:endParaRPr lang="en-IE" dirty="0"/>
          </a:p>
        </p:txBody>
      </p:sp>
      <p:pic>
        <p:nvPicPr>
          <p:cNvPr id="4" name="Picture 3"/>
          <p:cNvPicPr>
            <a:picLocks noChangeAspect="1"/>
          </p:cNvPicPr>
          <p:nvPr/>
        </p:nvPicPr>
        <p:blipFill>
          <a:blip r:embed="rId2"/>
          <a:stretch>
            <a:fillRect/>
          </a:stretch>
        </p:blipFill>
        <p:spPr>
          <a:xfrm>
            <a:off x="2647950" y="3598997"/>
            <a:ext cx="6896100" cy="2914650"/>
          </a:xfrm>
          <a:prstGeom prst="rect">
            <a:avLst/>
          </a:prstGeom>
        </p:spPr>
      </p:pic>
    </p:spTree>
    <p:extLst>
      <p:ext uri="{BB962C8B-B14F-4D97-AF65-F5344CB8AC3E}">
        <p14:creationId xmlns:p14="http://schemas.microsoft.com/office/powerpoint/2010/main" val="419805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Depth of Field (</a:t>
            </a:r>
            <a:r>
              <a:rPr lang="en-IE" dirty="0" err="1" smtClean="0"/>
              <a:t>DoF</a:t>
            </a:r>
            <a:r>
              <a:rPr lang="en-IE" dirty="0" smtClean="0"/>
              <a:t>)</a:t>
            </a:r>
            <a:endParaRPr lang="en-IE" dirty="0"/>
          </a:p>
        </p:txBody>
      </p:sp>
      <p:sp>
        <p:nvSpPr>
          <p:cNvPr id="3" name="Content Placeholder 2"/>
          <p:cNvSpPr>
            <a:spLocks noGrp="1"/>
          </p:cNvSpPr>
          <p:nvPr>
            <p:ph idx="1"/>
          </p:nvPr>
        </p:nvSpPr>
        <p:spPr>
          <a:xfrm>
            <a:off x="838200" y="1825625"/>
            <a:ext cx="3826790" cy="4351338"/>
          </a:xfrm>
        </p:spPr>
        <p:txBody>
          <a:bodyPr/>
          <a:lstStyle/>
          <a:p>
            <a:r>
              <a:rPr lang="en-IE" dirty="0" err="1" smtClean="0"/>
              <a:t>DoF</a:t>
            </a:r>
            <a:r>
              <a:rPr lang="en-IE" dirty="0" smtClean="0"/>
              <a:t> – This is the area in object space that will be in focus in the image</a:t>
            </a:r>
          </a:p>
          <a:p>
            <a:r>
              <a:rPr lang="en-IE" dirty="0" smtClean="0"/>
              <a:t>Changing the aperture size or focal length affects depth of field</a:t>
            </a:r>
          </a:p>
          <a:p>
            <a:endParaRPr lang="en-IE" dirty="0"/>
          </a:p>
        </p:txBody>
      </p:sp>
      <p:pic>
        <p:nvPicPr>
          <p:cNvPr id="6146" name="Picture 2" descr="Diaphragm.jpg Lo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49" y="1476443"/>
            <a:ext cx="7001474" cy="3322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51976" y="5211466"/>
            <a:ext cx="5444024" cy="1397508"/>
          </a:xfrm>
          <a:prstGeom prst="rect">
            <a:avLst/>
          </a:prstGeom>
        </p:spPr>
      </p:pic>
      <p:pic>
        <p:nvPicPr>
          <p:cNvPr id="7" name="Picture 6"/>
          <p:cNvPicPr>
            <a:picLocks noChangeAspect="1"/>
          </p:cNvPicPr>
          <p:nvPr/>
        </p:nvPicPr>
        <p:blipFill>
          <a:blip r:embed="rId4"/>
          <a:stretch>
            <a:fillRect/>
          </a:stretch>
        </p:blipFill>
        <p:spPr>
          <a:xfrm>
            <a:off x="6407615" y="5211466"/>
            <a:ext cx="5317741" cy="1300645"/>
          </a:xfrm>
          <a:prstGeom prst="rect">
            <a:avLst/>
          </a:prstGeom>
        </p:spPr>
      </p:pic>
    </p:spTree>
    <p:extLst>
      <p:ext uri="{BB962C8B-B14F-4D97-AF65-F5344CB8AC3E}">
        <p14:creationId xmlns:p14="http://schemas.microsoft.com/office/powerpoint/2010/main" val="138280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Lens Selection</a:t>
            </a:r>
            <a:endParaRPr lang="en-IE" dirty="0"/>
          </a:p>
        </p:txBody>
      </p:sp>
      <p:sp>
        <p:nvSpPr>
          <p:cNvPr id="3" name="Content Placeholder 2"/>
          <p:cNvSpPr>
            <a:spLocks noGrp="1"/>
          </p:cNvSpPr>
          <p:nvPr>
            <p:ph idx="1"/>
          </p:nvPr>
        </p:nvSpPr>
        <p:spPr/>
        <p:txBody>
          <a:bodyPr>
            <a:normAutofit/>
          </a:bodyPr>
          <a:lstStyle/>
          <a:p>
            <a:r>
              <a:rPr lang="en-IE" dirty="0"/>
              <a:t>The most basic </a:t>
            </a:r>
            <a:r>
              <a:rPr lang="en-IE" dirty="0" smtClean="0"/>
              <a:t>feature of lens selection </a:t>
            </a:r>
            <a:r>
              <a:rPr lang="en-IE" dirty="0"/>
              <a:t>is the relationship between the size of the image and that of the object</a:t>
            </a:r>
            <a:r>
              <a:rPr lang="en-IE" dirty="0" smtClean="0"/>
              <a:t>:</a:t>
            </a:r>
          </a:p>
          <a:p>
            <a:endParaRPr lang="en-IE" dirty="0"/>
          </a:p>
          <a:p>
            <a:endParaRPr lang="en-IE" dirty="0" smtClean="0"/>
          </a:p>
          <a:p>
            <a:r>
              <a:rPr lang="en-IE" dirty="0"/>
              <a:t>M</a:t>
            </a:r>
            <a:r>
              <a:rPr lang="en-IE" dirty="0" smtClean="0"/>
              <a:t>agnification </a:t>
            </a:r>
            <a:r>
              <a:rPr lang="en-IE" dirty="0"/>
              <a:t>also depends on the working distance. The more distant the object the smaller the image. Thus, the use of the parameter magnification only makes sense if we know the working distance at the same </a:t>
            </a:r>
            <a:r>
              <a:rPr lang="en-IE" dirty="0" smtClean="0"/>
              <a:t>time</a:t>
            </a:r>
            <a:r>
              <a:rPr lang="en-IE" dirty="0"/>
              <a:t> </a:t>
            </a:r>
            <a:r>
              <a:rPr lang="en-IE" dirty="0" smtClean="0"/>
              <a:t>so we need to incorporate this into our lens formula -  the resultant formula describes common lens parameter – the focal length</a:t>
            </a:r>
          </a:p>
        </p:txBody>
      </p:sp>
      <p:pic>
        <p:nvPicPr>
          <p:cNvPr id="4" name="Picture 3"/>
          <p:cNvPicPr>
            <a:picLocks noChangeAspect="1"/>
          </p:cNvPicPr>
          <p:nvPr/>
        </p:nvPicPr>
        <p:blipFill>
          <a:blip r:embed="rId2"/>
          <a:stretch>
            <a:fillRect/>
          </a:stretch>
        </p:blipFill>
        <p:spPr>
          <a:xfrm>
            <a:off x="4248814" y="2933296"/>
            <a:ext cx="3617301" cy="600318"/>
          </a:xfrm>
          <a:prstGeom prst="rect">
            <a:avLst/>
          </a:prstGeom>
        </p:spPr>
      </p:pic>
    </p:spTree>
    <p:extLst>
      <p:ext uri="{BB962C8B-B14F-4D97-AF65-F5344CB8AC3E}">
        <p14:creationId xmlns:p14="http://schemas.microsoft.com/office/powerpoint/2010/main" val="17068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and Machine Vision</a:t>
            </a:r>
            <a:endParaRPr lang="en-IE" dirty="0"/>
          </a:p>
        </p:txBody>
      </p:sp>
      <p:sp>
        <p:nvSpPr>
          <p:cNvPr id="3" name="Content Placeholder 2"/>
          <p:cNvSpPr>
            <a:spLocks noGrp="1"/>
          </p:cNvSpPr>
          <p:nvPr>
            <p:ph idx="1"/>
          </p:nvPr>
        </p:nvSpPr>
        <p:spPr>
          <a:xfrm>
            <a:off x="838200" y="1825625"/>
            <a:ext cx="8451387" cy="4351338"/>
          </a:xfrm>
        </p:spPr>
        <p:txBody>
          <a:bodyPr>
            <a:normAutofit fontScale="92500" lnSpcReduction="20000"/>
          </a:bodyPr>
          <a:lstStyle/>
          <a:p>
            <a:r>
              <a:rPr lang="en-IE" dirty="0" smtClean="0"/>
              <a:t>Computer/Machine Vision is the science an technology of machines that see.</a:t>
            </a:r>
          </a:p>
          <a:p>
            <a:r>
              <a:rPr lang="en-IE" dirty="0" smtClean="0"/>
              <a:t>The technology is concerned with cameras, scanners, lighting, optics, computer hardware and software etc.</a:t>
            </a:r>
          </a:p>
          <a:p>
            <a:r>
              <a:rPr lang="en-IE" dirty="0" smtClean="0"/>
              <a:t>The science is concerned with the theory (largely mathematics, but other disciplines too) that obtains information from images (data), a form of pattern recognition.</a:t>
            </a:r>
          </a:p>
          <a:p>
            <a:r>
              <a:rPr lang="en-IE" dirty="0" smtClean="0"/>
              <a:t>In 1966 Marvin </a:t>
            </a:r>
            <a:r>
              <a:rPr lang="en-IE" dirty="0" err="1" smtClean="0"/>
              <a:t>Minsky</a:t>
            </a:r>
            <a:r>
              <a:rPr lang="en-IE" dirty="0" smtClean="0"/>
              <a:t> of MIT hired an undergraduate student over the summer and asked him to connect a TV camera to a computer and get it to describe what it sees. The level of difficulty of the problem soon became apparent.</a:t>
            </a:r>
          </a:p>
          <a:p>
            <a:endParaRPr lang="en-I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5372" y="47868"/>
            <a:ext cx="1256855" cy="16582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9587" y="5455403"/>
            <a:ext cx="2692640" cy="1402597"/>
          </a:xfrm>
          <a:prstGeom prst="rect">
            <a:avLst/>
          </a:prstGeom>
        </p:spPr>
      </p:pic>
    </p:spTree>
    <p:extLst>
      <p:ext uri="{BB962C8B-B14F-4D97-AF65-F5344CB8AC3E}">
        <p14:creationId xmlns:p14="http://schemas.microsoft.com/office/powerpoint/2010/main" val="313248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Focal Length</a:t>
            </a:r>
            <a:endParaRPr lang="en-IE" dirty="0"/>
          </a:p>
        </p:txBody>
      </p:sp>
      <p:sp>
        <p:nvSpPr>
          <p:cNvPr id="3" name="Content Placeholder 2"/>
          <p:cNvSpPr>
            <a:spLocks noGrp="1"/>
          </p:cNvSpPr>
          <p:nvPr>
            <p:ph idx="1"/>
          </p:nvPr>
        </p:nvSpPr>
        <p:spPr>
          <a:xfrm>
            <a:off x="838201" y="1825625"/>
            <a:ext cx="5578098" cy="4351338"/>
          </a:xfrm>
        </p:spPr>
        <p:txBody>
          <a:bodyPr>
            <a:normAutofit lnSpcReduction="10000"/>
          </a:bodyPr>
          <a:lstStyle/>
          <a:p>
            <a:r>
              <a:rPr lang="en-IE" dirty="0"/>
              <a:t>The focal length of the lens is the distance between the lens and the image sensor when the subject is in </a:t>
            </a:r>
            <a:r>
              <a:rPr lang="en-IE" dirty="0" smtClean="0"/>
              <a:t>focus</a:t>
            </a:r>
          </a:p>
          <a:p>
            <a:r>
              <a:rPr lang="en-IE" dirty="0" smtClean="0"/>
              <a:t>Let </a:t>
            </a:r>
            <a:r>
              <a:rPr lang="en-IE" dirty="0"/>
              <a:t>us assume we would like to inspect the quality of bolts during the production </a:t>
            </a:r>
            <a:r>
              <a:rPr lang="en-IE" dirty="0" smtClean="0"/>
              <a:t>process. </a:t>
            </a:r>
          </a:p>
          <a:p>
            <a:r>
              <a:rPr lang="en-IE" dirty="0" smtClean="0"/>
              <a:t>The </a:t>
            </a:r>
            <a:r>
              <a:rPr lang="en-IE" dirty="0"/>
              <a:t>diameter of each bolt is 10 mm and the working distance from the camera is 100 </a:t>
            </a:r>
            <a:r>
              <a:rPr lang="en-IE" dirty="0" smtClean="0"/>
              <a:t>mm and the height of the image sensor is 3.6mm</a:t>
            </a:r>
            <a:endParaRPr lang="en-IE" dirty="0"/>
          </a:p>
          <a:p>
            <a:pPr marL="0" indent="0">
              <a:buNone/>
            </a:pPr>
            <a:endParaRPr lang="en-IE" dirty="0" smtClean="0"/>
          </a:p>
        </p:txBody>
      </p:sp>
      <p:pic>
        <p:nvPicPr>
          <p:cNvPr id="5" name="Picture 4"/>
          <p:cNvPicPr>
            <a:picLocks noChangeAspect="1"/>
          </p:cNvPicPr>
          <p:nvPr/>
        </p:nvPicPr>
        <p:blipFill>
          <a:blip r:embed="rId2"/>
          <a:stretch>
            <a:fillRect/>
          </a:stretch>
        </p:blipFill>
        <p:spPr>
          <a:xfrm>
            <a:off x="6291650" y="586365"/>
            <a:ext cx="5698908" cy="2478519"/>
          </a:xfrm>
          <a:prstGeom prst="rect">
            <a:avLst/>
          </a:prstGeom>
        </p:spPr>
      </p:pic>
      <p:pic>
        <p:nvPicPr>
          <p:cNvPr id="6" name="Picture 5"/>
          <p:cNvPicPr>
            <a:picLocks noChangeAspect="1"/>
          </p:cNvPicPr>
          <p:nvPr/>
        </p:nvPicPr>
        <p:blipFill>
          <a:blip r:embed="rId3"/>
          <a:stretch>
            <a:fillRect/>
          </a:stretch>
        </p:blipFill>
        <p:spPr>
          <a:xfrm>
            <a:off x="6866579" y="3817090"/>
            <a:ext cx="4914281" cy="645171"/>
          </a:xfrm>
          <a:prstGeom prst="rect">
            <a:avLst/>
          </a:prstGeom>
        </p:spPr>
      </p:pic>
      <p:pic>
        <p:nvPicPr>
          <p:cNvPr id="7" name="Picture 6"/>
          <p:cNvPicPr>
            <a:picLocks noChangeAspect="1"/>
          </p:cNvPicPr>
          <p:nvPr/>
        </p:nvPicPr>
        <p:blipFill>
          <a:blip r:embed="rId4"/>
          <a:stretch>
            <a:fillRect/>
          </a:stretch>
        </p:blipFill>
        <p:spPr>
          <a:xfrm>
            <a:off x="6727094" y="5281936"/>
            <a:ext cx="4828021" cy="638416"/>
          </a:xfrm>
          <a:prstGeom prst="rect">
            <a:avLst/>
          </a:prstGeom>
        </p:spPr>
      </p:pic>
    </p:spTree>
    <p:extLst>
      <p:ext uri="{BB962C8B-B14F-4D97-AF65-F5344CB8AC3E}">
        <p14:creationId xmlns:p14="http://schemas.microsoft.com/office/powerpoint/2010/main" val="145452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Camera Selection</a:t>
            </a:r>
            <a:endParaRPr lang="en-IE" dirty="0"/>
          </a:p>
        </p:txBody>
      </p:sp>
      <p:sp>
        <p:nvSpPr>
          <p:cNvPr id="3" name="Content Placeholder 2"/>
          <p:cNvSpPr>
            <a:spLocks noGrp="1"/>
          </p:cNvSpPr>
          <p:nvPr>
            <p:ph idx="1"/>
          </p:nvPr>
        </p:nvSpPr>
        <p:spPr/>
        <p:txBody>
          <a:bodyPr>
            <a:normAutofit fontScale="85000" lnSpcReduction="20000"/>
          </a:bodyPr>
          <a:lstStyle/>
          <a:p>
            <a:r>
              <a:rPr lang="en-IE" dirty="0" smtClean="0"/>
              <a:t>There are a number of factors that will affect which camera should be used for an application:</a:t>
            </a:r>
          </a:p>
          <a:p>
            <a:r>
              <a:rPr lang="en-IE" dirty="0" smtClean="0"/>
              <a:t>Sensor size and pixel size (</a:t>
            </a:r>
            <a:r>
              <a:rPr lang="en-IE" dirty="0" err="1" smtClean="0"/>
              <a:t>tradeoff</a:t>
            </a:r>
            <a:r>
              <a:rPr lang="en-IE" dirty="0" smtClean="0"/>
              <a:t> between resolution and sensitivity/dynamic range)</a:t>
            </a:r>
          </a:p>
          <a:p>
            <a:r>
              <a:rPr lang="en-IE" dirty="0" smtClean="0"/>
              <a:t>Interface – USB 3.0, FireWire, GigE Vision, </a:t>
            </a:r>
            <a:r>
              <a:rPr lang="en-IE" dirty="0" err="1" smtClean="0"/>
              <a:t>CameraLink</a:t>
            </a:r>
            <a:r>
              <a:rPr lang="en-IE" dirty="0" smtClean="0"/>
              <a:t> </a:t>
            </a:r>
            <a:r>
              <a:rPr lang="en-IE" dirty="0" err="1" smtClean="0"/>
              <a:t>etc</a:t>
            </a:r>
            <a:endParaRPr lang="en-IE" dirty="0" smtClean="0"/>
          </a:p>
          <a:p>
            <a:r>
              <a:rPr lang="en-IE" dirty="0" smtClean="0"/>
              <a:t>Smart Functionality and GPIO/Trigger</a:t>
            </a:r>
          </a:p>
          <a:p>
            <a:r>
              <a:rPr lang="en-IE" dirty="0" smtClean="0"/>
              <a:t>Dynamic range</a:t>
            </a:r>
          </a:p>
          <a:p>
            <a:r>
              <a:rPr lang="en-IE" dirty="0" smtClean="0"/>
              <a:t>Noise Levels (CCD </a:t>
            </a:r>
            <a:r>
              <a:rPr lang="en-IE" dirty="0" err="1" smtClean="0"/>
              <a:t>vs</a:t>
            </a:r>
            <a:r>
              <a:rPr lang="en-IE" dirty="0" smtClean="0"/>
              <a:t> CMOS, the debate goes on )</a:t>
            </a:r>
          </a:p>
          <a:p>
            <a:r>
              <a:rPr lang="en-IE" dirty="0" smtClean="0"/>
              <a:t>Frame Rate</a:t>
            </a:r>
          </a:p>
          <a:p>
            <a:r>
              <a:rPr lang="en-IE" dirty="0" smtClean="0"/>
              <a:t>API and software packages</a:t>
            </a:r>
          </a:p>
          <a:p>
            <a:r>
              <a:rPr lang="en-IE" dirty="0" smtClean="0"/>
              <a:t>Cost </a:t>
            </a:r>
          </a:p>
          <a:p>
            <a:r>
              <a:rPr lang="en-IE" dirty="0" smtClean="0"/>
              <a:t>Colour or monochrome</a:t>
            </a:r>
          </a:p>
        </p:txBody>
      </p:sp>
      <p:pic>
        <p:nvPicPr>
          <p:cNvPr id="5" name="Picture 4"/>
          <p:cNvPicPr>
            <a:picLocks noChangeAspect="1"/>
          </p:cNvPicPr>
          <p:nvPr/>
        </p:nvPicPr>
        <p:blipFill>
          <a:blip r:embed="rId2"/>
          <a:stretch>
            <a:fillRect/>
          </a:stretch>
        </p:blipFill>
        <p:spPr>
          <a:xfrm>
            <a:off x="9004515" y="3149328"/>
            <a:ext cx="3187485" cy="3600104"/>
          </a:xfrm>
          <a:prstGeom prst="rect">
            <a:avLst/>
          </a:prstGeom>
        </p:spPr>
      </p:pic>
      <p:pic>
        <p:nvPicPr>
          <p:cNvPr id="1026" name="Picture 2" descr="Image result for machine vision 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031" y="4910622"/>
            <a:ext cx="2952750" cy="155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1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Camera Selection – Colour or Monochrome</a:t>
            </a:r>
            <a:endParaRPr lang="en-IE" dirty="0"/>
          </a:p>
        </p:txBody>
      </p:sp>
      <p:sp>
        <p:nvSpPr>
          <p:cNvPr id="3" name="Content Placeholder 2"/>
          <p:cNvSpPr>
            <a:spLocks noGrp="1"/>
          </p:cNvSpPr>
          <p:nvPr>
            <p:ph idx="1"/>
          </p:nvPr>
        </p:nvSpPr>
        <p:spPr>
          <a:xfrm>
            <a:off x="838200" y="1825625"/>
            <a:ext cx="10515600" cy="4048233"/>
          </a:xfrm>
        </p:spPr>
        <p:txBody>
          <a:bodyPr>
            <a:normAutofit fontScale="92500" lnSpcReduction="20000"/>
          </a:bodyPr>
          <a:lstStyle/>
          <a:p>
            <a:r>
              <a:rPr lang="en-IE" dirty="0" smtClean="0"/>
              <a:t>A monochrome camera is just a greyscale camera. There is only one colour, grey! The brightest shade of which is white and the darkest is black.</a:t>
            </a:r>
          </a:p>
          <a:p>
            <a:r>
              <a:rPr lang="en-IE" dirty="0" smtClean="0"/>
              <a:t>These images are simpler process and there is only 1 channel so less data than colour images but colour images obviously can provide more discriminatory information encoded as different colour values.</a:t>
            </a:r>
          </a:p>
          <a:p>
            <a:r>
              <a:rPr lang="en-IE" dirty="0" smtClean="0"/>
              <a:t>Colour cameras use the same sensors as monochrome cameras but have a special filter over the sensor called a Bayer filter.</a:t>
            </a:r>
          </a:p>
          <a:p>
            <a:r>
              <a:rPr lang="en-IE" dirty="0"/>
              <a:t>A </a:t>
            </a:r>
            <a:r>
              <a:rPr lang="en-IE" b="1" dirty="0"/>
              <a:t>Bayer </a:t>
            </a:r>
            <a:r>
              <a:rPr lang="en-IE" b="1" dirty="0" smtClean="0"/>
              <a:t>filter</a:t>
            </a:r>
            <a:r>
              <a:rPr lang="en-IE" dirty="0"/>
              <a:t> </a:t>
            </a:r>
            <a:r>
              <a:rPr lang="en-IE" dirty="0" smtClean="0"/>
              <a:t>mosaic </a:t>
            </a:r>
            <a:r>
              <a:rPr lang="en-IE" dirty="0"/>
              <a:t>is a </a:t>
            </a:r>
            <a:r>
              <a:rPr lang="en-IE" dirty="0" smtClean="0"/>
              <a:t>colour</a:t>
            </a:r>
            <a:r>
              <a:rPr lang="en-IE" dirty="0"/>
              <a:t> </a:t>
            </a:r>
            <a:r>
              <a:rPr lang="en-IE" b="1" dirty="0"/>
              <a:t>filter</a:t>
            </a:r>
            <a:r>
              <a:rPr lang="en-IE" dirty="0"/>
              <a:t> array (CFA) for </a:t>
            </a:r>
            <a:r>
              <a:rPr lang="en-IE" dirty="0" smtClean="0"/>
              <a:t>arranging </a:t>
            </a:r>
            <a:r>
              <a:rPr lang="en-IE" dirty="0"/>
              <a:t>RGB </a:t>
            </a:r>
            <a:r>
              <a:rPr lang="en-IE" dirty="0" err="1"/>
              <a:t>color</a:t>
            </a:r>
            <a:r>
              <a:rPr lang="en-IE" dirty="0"/>
              <a:t> </a:t>
            </a:r>
            <a:r>
              <a:rPr lang="en-IE" b="1" dirty="0"/>
              <a:t>filters</a:t>
            </a:r>
            <a:r>
              <a:rPr lang="en-IE" dirty="0"/>
              <a:t> on a square grid of </a:t>
            </a:r>
            <a:r>
              <a:rPr lang="en-IE" dirty="0" err="1" smtClean="0"/>
              <a:t>photosensors</a:t>
            </a:r>
            <a:r>
              <a:rPr lang="en-IE" dirty="0" smtClean="0"/>
              <a:t>.</a:t>
            </a:r>
          </a:p>
          <a:p>
            <a:r>
              <a:rPr lang="en-IE" dirty="0" smtClean="0"/>
              <a:t>To find the RGB values for a single cell on the sensor the surrounding colour values are interpolated to estimate the 3 components for each cell</a:t>
            </a:r>
          </a:p>
          <a:p>
            <a:endParaRPr lang="en-IE" dirty="0" smtClean="0"/>
          </a:p>
        </p:txBody>
      </p:sp>
      <p:pic>
        <p:nvPicPr>
          <p:cNvPr id="6" name="Picture 5"/>
          <p:cNvPicPr>
            <a:picLocks noChangeAspect="1"/>
          </p:cNvPicPr>
          <p:nvPr/>
        </p:nvPicPr>
        <p:blipFill>
          <a:blip r:embed="rId2"/>
          <a:stretch>
            <a:fillRect/>
          </a:stretch>
        </p:blipFill>
        <p:spPr>
          <a:xfrm>
            <a:off x="9552302" y="5392200"/>
            <a:ext cx="2266447" cy="1465800"/>
          </a:xfrm>
          <a:prstGeom prst="rect">
            <a:avLst/>
          </a:prstGeom>
        </p:spPr>
      </p:pic>
    </p:spTree>
    <p:extLst>
      <p:ext uri="{BB962C8B-B14F-4D97-AF65-F5344CB8AC3E}">
        <p14:creationId xmlns:p14="http://schemas.microsoft.com/office/powerpoint/2010/main" val="899562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Sampling</a:t>
            </a:r>
            <a:endParaRPr lang="en-IE" dirty="0"/>
          </a:p>
        </p:txBody>
      </p:sp>
      <p:sp>
        <p:nvSpPr>
          <p:cNvPr id="3" name="Content Placeholder 2"/>
          <p:cNvSpPr>
            <a:spLocks noGrp="1"/>
          </p:cNvSpPr>
          <p:nvPr>
            <p:ph idx="1"/>
          </p:nvPr>
        </p:nvSpPr>
        <p:spPr>
          <a:xfrm>
            <a:off x="838200" y="1825626"/>
            <a:ext cx="10515600" cy="3087338"/>
          </a:xfrm>
        </p:spPr>
        <p:txBody>
          <a:bodyPr>
            <a:normAutofit fontScale="92500" lnSpcReduction="10000"/>
          </a:bodyPr>
          <a:lstStyle/>
          <a:p>
            <a:r>
              <a:rPr lang="en-US" dirty="0" smtClean="0"/>
              <a:t>Digital </a:t>
            </a:r>
            <a:r>
              <a:rPr lang="en-US" dirty="0"/>
              <a:t>video is simply an alternative means of carrying a video </a:t>
            </a:r>
            <a:r>
              <a:rPr lang="en-US" dirty="0" smtClean="0"/>
              <a:t>waveform</a:t>
            </a:r>
          </a:p>
          <a:p>
            <a:r>
              <a:rPr lang="en-IE" dirty="0" smtClean="0"/>
              <a:t>The </a:t>
            </a:r>
            <a:r>
              <a:rPr lang="en-IE" dirty="0" err="1"/>
              <a:t>analog</a:t>
            </a:r>
            <a:r>
              <a:rPr lang="en-IE" dirty="0"/>
              <a:t> signal is measured at regular intervals called “</a:t>
            </a:r>
            <a:r>
              <a:rPr lang="en-IE" dirty="0" smtClean="0"/>
              <a:t>samples”</a:t>
            </a:r>
          </a:p>
          <a:p>
            <a:r>
              <a:rPr lang="en-US" dirty="0" smtClean="0"/>
              <a:t>If </a:t>
            </a:r>
            <a:r>
              <a:rPr lang="en-US" dirty="0"/>
              <a:t>enough of these samples are taken the video signal can be </a:t>
            </a:r>
            <a:r>
              <a:rPr lang="en-US" b="1" dirty="0"/>
              <a:t>unambiguously reconstructed from the </a:t>
            </a:r>
            <a:r>
              <a:rPr lang="en-US" b="1" dirty="0" smtClean="0"/>
              <a:t>samples</a:t>
            </a:r>
          </a:p>
          <a:p>
            <a:r>
              <a:rPr lang="en-IE" dirty="0" smtClean="0"/>
              <a:t>The </a:t>
            </a:r>
            <a:r>
              <a:rPr lang="en-IE" dirty="0"/>
              <a:t>frequency at which samples are taken is called the </a:t>
            </a:r>
            <a:r>
              <a:rPr lang="en-IE" b="1" dirty="0"/>
              <a:t>sampling </a:t>
            </a:r>
            <a:r>
              <a:rPr lang="en-IE" b="1" dirty="0" smtClean="0"/>
              <a:t>rate</a:t>
            </a:r>
            <a:endParaRPr lang="en-US" b="1" dirty="0" smtClean="0"/>
          </a:p>
          <a:p>
            <a:r>
              <a:rPr lang="en-IE" dirty="0" smtClean="0"/>
              <a:t>A </a:t>
            </a:r>
            <a:r>
              <a:rPr lang="en-IE" dirty="0"/>
              <a:t>lower bound on the sampling rate was shown by </a:t>
            </a:r>
            <a:r>
              <a:rPr lang="en-IE" dirty="0" err="1"/>
              <a:t>Nyquist</a:t>
            </a:r>
            <a:r>
              <a:rPr lang="en-IE" dirty="0"/>
              <a:t>-Shannon to be </a:t>
            </a:r>
            <a:r>
              <a:rPr lang="en-IE" b="1" dirty="0"/>
              <a:t>twice the highest frequency in the </a:t>
            </a:r>
            <a:r>
              <a:rPr lang="en-IE" b="1" dirty="0" err="1"/>
              <a:t>analog</a:t>
            </a:r>
            <a:r>
              <a:rPr lang="en-IE" b="1" dirty="0"/>
              <a:t> signal</a:t>
            </a:r>
            <a:r>
              <a:rPr lang="en-IE" dirty="0"/>
              <a:t> – TV?</a:t>
            </a:r>
            <a:endParaRPr lang="en-US" b="1" dirty="0"/>
          </a:p>
          <a:p>
            <a:endParaRPr lang="en-US" dirty="0"/>
          </a:p>
          <a:p>
            <a:endParaRPr lang="en-IE" dirty="0" smtClean="0"/>
          </a:p>
          <a:p>
            <a:endParaRPr lang="en-IE" dirty="0" smtClean="0"/>
          </a:p>
        </p:txBody>
      </p:sp>
      <p:grpSp>
        <p:nvGrpSpPr>
          <p:cNvPr id="5" name="Group 46"/>
          <p:cNvGrpSpPr>
            <a:grpSpLocks/>
          </p:cNvGrpSpPr>
          <p:nvPr/>
        </p:nvGrpSpPr>
        <p:grpSpPr bwMode="auto">
          <a:xfrm>
            <a:off x="8905875" y="4638272"/>
            <a:ext cx="2447925" cy="1800225"/>
            <a:chOff x="748" y="1661"/>
            <a:chExt cx="1542" cy="1134"/>
          </a:xfrm>
        </p:grpSpPr>
        <p:sp>
          <p:nvSpPr>
            <p:cNvPr id="7" name="Line 25"/>
            <p:cNvSpPr>
              <a:spLocks noChangeShapeType="1"/>
            </p:cNvSpPr>
            <p:nvPr/>
          </p:nvSpPr>
          <p:spPr bwMode="auto">
            <a:xfrm>
              <a:off x="1202" y="1842"/>
              <a:ext cx="0" cy="953"/>
            </a:xfrm>
            <a:prstGeom prst="line">
              <a:avLst/>
            </a:prstGeom>
            <a:noFill/>
            <a:ln w="9525">
              <a:solidFill>
                <a:schemeClr val="tx1"/>
              </a:solidFill>
              <a:round/>
              <a:headEnd/>
              <a:tailEnd/>
            </a:ln>
          </p:spPr>
          <p:txBody>
            <a:bodyPr/>
            <a:lstStyle/>
            <a:p>
              <a:endParaRPr lang="en-IE"/>
            </a:p>
          </p:txBody>
        </p:sp>
        <p:sp>
          <p:nvSpPr>
            <p:cNvPr id="8" name="Line 26"/>
            <p:cNvSpPr>
              <a:spLocks noChangeShapeType="1"/>
            </p:cNvSpPr>
            <p:nvPr/>
          </p:nvSpPr>
          <p:spPr bwMode="auto">
            <a:xfrm>
              <a:off x="2290" y="1842"/>
              <a:ext cx="0" cy="953"/>
            </a:xfrm>
            <a:prstGeom prst="line">
              <a:avLst/>
            </a:prstGeom>
            <a:noFill/>
            <a:ln w="9525">
              <a:solidFill>
                <a:schemeClr val="tx1"/>
              </a:solidFill>
              <a:round/>
              <a:headEnd/>
              <a:tailEnd/>
            </a:ln>
          </p:spPr>
          <p:txBody>
            <a:bodyPr/>
            <a:lstStyle/>
            <a:p>
              <a:endParaRPr lang="en-IE"/>
            </a:p>
          </p:txBody>
        </p:sp>
        <p:grpSp>
          <p:nvGrpSpPr>
            <p:cNvPr id="9" name="Group 45"/>
            <p:cNvGrpSpPr>
              <a:grpSpLocks/>
            </p:cNvGrpSpPr>
            <p:nvPr/>
          </p:nvGrpSpPr>
          <p:grpSpPr bwMode="auto">
            <a:xfrm>
              <a:off x="748" y="1661"/>
              <a:ext cx="1542" cy="1134"/>
              <a:chOff x="748" y="1661"/>
              <a:chExt cx="1542" cy="1134"/>
            </a:xfrm>
          </p:grpSpPr>
          <p:sp>
            <p:nvSpPr>
              <p:cNvPr id="10" name="Line 17"/>
              <p:cNvSpPr>
                <a:spLocks noChangeShapeType="1"/>
              </p:cNvSpPr>
              <p:nvPr/>
            </p:nvSpPr>
            <p:spPr bwMode="auto">
              <a:xfrm>
                <a:off x="1202" y="1842"/>
                <a:ext cx="1088" cy="0"/>
              </a:xfrm>
              <a:prstGeom prst="line">
                <a:avLst/>
              </a:prstGeom>
              <a:noFill/>
              <a:ln w="9525">
                <a:solidFill>
                  <a:schemeClr val="tx1"/>
                </a:solidFill>
                <a:round/>
                <a:headEnd/>
                <a:tailEnd/>
              </a:ln>
            </p:spPr>
            <p:txBody>
              <a:bodyPr/>
              <a:lstStyle/>
              <a:p>
                <a:endParaRPr lang="en-IE"/>
              </a:p>
            </p:txBody>
          </p:sp>
          <p:sp>
            <p:nvSpPr>
              <p:cNvPr id="11" name="Line 22"/>
              <p:cNvSpPr>
                <a:spLocks noChangeShapeType="1"/>
              </p:cNvSpPr>
              <p:nvPr/>
            </p:nvSpPr>
            <p:spPr bwMode="auto">
              <a:xfrm>
                <a:off x="1202" y="2795"/>
                <a:ext cx="1088" cy="0"/>
              </a:xfrm>
              <a:prstGeom prst="line">
                <a:avLst/>
              </a:prstGeom>
              <a:noFill/>
              <a:ln w="9525">
                <a:solidFill>
                  <a:schemeClr val="tx1"/>
                </a:solidFill>
                <a:round/>
                <a:headEnd/>
                <a:tailEnd/>
              </a:ln>
            </p:spPr>
            <p:txBody>
              <a:bodyPr/>
              <a:lstStyle/>
              <a:p>
                <a:endParaRPr lang="en-IE"/>
              </a:p>
            </p:txBody>
          </p:sp>
          <p:sp>
            <p:nvSpPr>
              <p:cNvPr id="12" name="Line 27"/>
              <p:cNvSpPr>
                <a:spLocks noChangeShapeType="1"/>
              </p:cNvSpPr>
              <p:nvPr/>
            </p:nvSpPr>
            <p:spPr bwMode="auto">
              <a:xfrm>
                <a:off x="1383" y="1842"/>
                <a:ext cx="0" cy="953"/>
              </a:xfrm>
              <a:prstGeom prst="line">
                <a:avLst/>
              </a:prstGeom>
              <a:noFill/>
              <a:ln w="9525">
                <a:solidFill>
                  <a:schemeClr val="tx1"/>
                </a:solidFill>
                <a:round/>
                <a:headEnd/>
                <a:tailEnd/>
              </a:ln>
            </p:spPr>
            <p:txBody>
              <a:bodyPr/>
              <a:lstStyle/>
              <a:p>
                <a:endParaRPr lang="en-IE"/>
              </a:p>
            </p:txBody>
          </p:sp>
          <p:sp>
            <p:nvSpPr>
              <p:cNvPr id="13" name="Line 28"/>
              <p:cNvSpPr>
                <a:spLocks noChangeShapeType="1"/>
              </p:cNvSpPr>
              <p:nvPr/>
            </p:nvSpPr>
            <p:spPr bwMode="auto">
              <a:xfrm>
                <a:off x="1565" y="1842"/>
                <a:ext cx="0" cy="953"/>
              </a:xfrm>
              <a:prstGeom prst="line">
                <a:avLst/>
              </a:prstGeom>
              <a:noFill/>
              <a:ln w="9525">
                <a:solidFill>
                  <a:schemeClr val="tx1"/>
                </a:solidFill>
                <a:round/>
                <a:headEnd/>
                <a:tailEnd/>
              </a:ln>
            </p:spPr>
            <p:txBody>
              <a:bodyPr/>
              <a:lstStyle/>
              <a:p>
                <a:endParaRPr lang="en-IE"/>
              </a:p>
            </p:txBody>
          </p:sp>
          <p:sp>
            <p:nvSpPr>
              <p:cNvPr id="14" name="Line 29"/>
              <p:cNvSpPr>
                <a:spLocks noChangeShapeType="1"/>
              </p:cNvSpPr>
              <p:nvPr/>
            </p:nvSpPr>
            <p:spPr bwMode="auto">
              <a:xfrm>
                <a:off x="1746" y="1842"/>
                <a:ext cx="0" cy="953"/>
              </a:xfrm>
              <a:prstGeom prst="line">
                <a:avLst/>
              </a:prstGeom>
              <a:noFill/>
              <a:ln w="9525">
                <a:solidFill>
                  <a:schemeClr val="tx1"/>
                </a:solidFill>
                <a:round/>
                <a:headEnd/>
                <a:tailEnd/>
              </a:ln>
            </p:spPr>
            <p:txBody>
              <a:bodyPr/>
              <a:lstStyle/>
              <a:p>
                <a:endParaRPr lang="en-IE"/>
              </a:p>
            </p:txBody>
          </p:sp>
          <p:sp>
            <p:nvSpPr>
              <p:cNvPr id="15" name="Line 30"/>
              <p:cNvSpPr>
                <a:spLocks noChangeShapeType="1"/>
              </p:cNvSpPr>
              <p:nvPr/>
            </p:nvSpPr>
            <p:spPr bwMode="auto">
              <a:xfrm>
                <a:off x="1927" y="1842"/>
                <a:ext cx="0" cy="953"/>
              </a:xfrm>
              <a:prstGeom prst="line">
                <a:avLst/>
              </a:prstGeom>
              <a:noFill/>
              <a:ln w="9525">
                <a:solidFill>
                  <a:schemeClr val="tx1"/>
                </a:solidFill>
                <a:round/>
                <a:headEnd/>
                <a:tailEnd/>
              </a:ln>
            </p:spPr>
            <p:txBody>
              <a:bodyPr/>
              <a:lstStyle/>
              <a:p>
                <a:endParaRPr lang="en-IE"/>
              </a:p>
            </p:txBody>
          </p:sp>
          <p:sp>
            <p:nvSpPr>
              <p:cNvPr id="16" name="Line 31"/>
              <p:cNvSpPr>
                <a:spLocks noChangeShapeType="1"/>
              </p:cNvSpPr>
              <p:nvPr/>
            </p:nvSpPr>
            <p:spPr bwMode="auto">
              <a:xfrm>
                <a:off x="2109" y="1842"/>
                <a:ext cx="0" cy="953"/>
              </a:xfrm>
              <a:prstGeom prst="line">
                <a:avLst/>
              </a:prstGeom>
              <a:noFill/>
              <a:ln w="9525">
                <a:solidFill>
                  <a:schemeClr val="tx1"/>
                </a:solidFill>
                <a:round/>
                <a:headEnd/>
                <a:tailEnd/>
              </a:ln>
            </p:spPr>
            <p:txBody>
              <a:bodyPr/>
              <a:lstStyle/>
              <a:p>
                <a:endParaRPr lang="en-IE"/>
              </a:p>
            </p:txBody>
          </p:sp>
          <p:sp>
            <p:nvSpPr>
              <p:cNvPr id="17" name="Freeform 32"/>
              <p:cNvSpPr>
                <a:spLocks/>
              </p:cNvSpPr>
              <p:nvPr/>
            </p:nvSpPr>
            <p:spPr bwMode="auto">
              <a:xfrm>
                <a:off x="1202" y="1964"/>
                <a:ext cx="1088" cy="695"/>
              </a:xfrm>
              <a:custGeom>
                <a:avLst/>
                <a:gdLst>
                  <a:gd name="T0" fmla="*/ 0 w 1088"/>
                  <a:gd name="T1" fmla="*/ 695 h 695"/>
                  <a:gd name="T2" fmla="*/ 136 w 1088"/>
                  <a:gd name="T3" fmla="*/ 241 h 695"/>
                  <a:gd name="T4" fmla="*/ 453 w 1088"/>
                  <a:gd name="T5" fmla="*/ 423 h 695"/>
                  <a:gd name="T6" fmla="*/ 771 w 1088"/>
                  <a:gd name="T7" fmla="*/ 15 h 695"/>
                  <a:gd name="T8" fmla="*/ 1088 w 1088"/>
                  <a:gd name="T9" fmla="*/ 514 h 695"/>
                  <a:gd name="T10" fmla="*/ 0 60000 65536"/>
                  <a:gd name="T11" fmla="*/ 0 60000 65536"/>
                  <a:gd name="T12" fmla="*/ 0 60000 65536"/>
                  <a:gd name="T13" fmla="*/ 0 60000 65536"/>
                  <a:gd name="T14" fmla="*/ 0 60000 65536"/>
                  <a:gd name="T15" fmla="*/ 0 w 1088"/>
                  <a:gd name="T16" fmla="*/ 0 h 695"/>
                  <a:gd name="T17" fmla="*/ 1088 w 1088"/>
                  <a:gd name="T18" fmla="*/ 695 h 695"/>
                </a:gdLst>
                <a:ahLst/>
                <a:cxnLst>
                  <a:cxn ang="T10">
                    <a:pos x="T0" y="T1"/>
                  </a:cxn>
                  <a:cxn ang="T11">
                    <a:pos x="T2" y="T3"/>
                  </a:cxn>
                  <a:cxn ang="T12">
                    <a:pos x="T4" y="T5"/>
                  </a:cxn>
                  <a:cxn ang="T13">
                    <a:pos x="T6" y="T7"/>
                  </a:cxn>
                  <a:cxn ang="T14">
                    <a:pos x="T8" y="T9"/>
                  </a:cxn>
                </a:cxnLst>
                <a:rect l="T15" t="T16" r="T17" b="T18"/>
                <a:pathLst>
                  <a:path w="1088" h="695">
                    <a:moveTo>
                      <a:pt x="0" y="695"/>
                    </a:moveTo>
                    <a:cubicBezTo>
                      <a:pt x="30" y="490"/>
                      <a:pt x="61" y="286"/>
                      <a:pt x="136" y="241"/>
                    </a:cubicBezTo>
                    <a:cubicBezTo>
                      <a:pt x="211" y="196"/>
                      <a:pt x="347" y="461"/>
                      <a:pt x="453" y="423"/>
                    </a:cubicBezTo>
                    <a:cubicBezTo>
                      <a:pt x="559" y="385"/>
                      <a:pt x="665" y="0"/>
                      <a:pt x="771" y="15"/>
                    </a:cubicBezTo>
                    <a:cubicBezTo>
                      <a:pt x="877" y="30"/>
                      <a:pt x="1035" y="431"/>
                      <a:pt x="1088" y="514"/>
                    </a:cubicBezTo>
                  </a:path>
                </a:pathLst>
              </a:custGeom>
              <a:noFill/>
              <a:ln w="9525">
                <a:solidFill>
                  <a:schemeClr val="tx1"/>
                </a:solidFill>
                <a:round/>
                <a:headEnd/>
                <a:tailEnd/>
              </a:ln>
            </p:spPr>
            <p:txBody>
              <a:bodyPr/>
              <a:lstStyle/>
              <a:p>
                <a:endParaRPr lang="en-IE"/>
              </a:p>
            </p:txBody>
          </p:sp>
          <p:sp>
            <p:nvSpPr>
              <p:cNvPr id="18" name="Line 41"/>
              <p:cNvSpPr>
                <a:spLocks noChangeShapeType="1"/>
              </p:cNvSpPr>
              <p:nvPr/>
            </p:nvSpPr>
            <p:spPr bwMode="auto">
              <a:xfrm>
                <a:off x="1066" y="1842"/>
                <a:ext cx="317" cy="363"/>
              </a:xfrm>
              <a:prstGeom prst="line">
                <a:avLst/>
              </a:prstGeom>
              <a:noFill/>
              <a:ln w="9525">
                <a:solidFill>
                  <a:schemeClr val="tx1"/>
                </a:solidFill>
                <a:round/>
                <a:headEnd/>
                <a:tailEnd type="triangle" w="med" len="med"/>
              </a:ln>
            </p:spPr>
            <p:txBody>
              <a:bodyPr/>
              <a:lstStyle/>
              <a:p>
                <a:endParaRPr lang="en-IE"/>
              </a:p>
            </p:txBody>
          </p:sp>
          <p:sp>
            <p:nvSpPr>
              <p:cNvPr id="19" name="Line 42"/>
              <p:cNvSpPr>
                <a:spLocks noChangeShapeType="1"/>
              </p:cNvSpPr>
              <p:nvPr/>
            </p:nvSpPr>
            <p:spPr bwMode="auto">
              <a:xfrm>
                <a:off x="1066" y="1842"/>
                <a:ext cx="680" cy="454"/>
              </a:xfrm>
              <a:prstGeom prst="line">
                <a:avLst/>
              </a:prstGeom>
              <a:noFill/>
              <a:ln w="9525">
                <a:solidFill>
                  <a:schemeClr val="tx1"/>
                </a:solidFill>
                <a:round/>
                <a:headEnd/>
                <a:tailEnd type="triangle" w="med" len="med"/>
              </a:ln>
            </p:spPr>
            <p:txBody>
              <a:bodyPr/>
              <a:lstStyle/>
              <a:p>
                <a:endParaRPr lang="en-IE"/>
              </a:p>
            </p:txBody>
          </p:sp>
          <p:sp>
            <p:nvSpPr>
              <p:cNvPr id="20" name="Line 43"/>
              <p:cNvSpPr>
                <a:spLocks noChangeShapeType="1"/>
              </p:cNvSpPr>
              <p:nvPr/>
            </p:nvSpPr>
            <p:spPr bwMode="auto">
              <a:xfrm>
                <a:off x="1066" y="1842"/>
                <a:ext cx="861" cy="137"/>
              </a:xfrm>
              <a:prstGeom prst="line">
                <a:avLst/>
              </a:prstGeom>
              <a:noFill/>
              <a:ln w="9525">
                <a:solidFill>
                  <a:schemeClr val="tx1"/>
                </a:solidFill>
                <a:round/>
                <a:headEnd/>
                <a:tailEnd type="triangle" w="med" len="med"/>
              </a:ln>
            </p:spPr>
            <p:txBody>
              <a:bodyPr/>
              <a:lstStyle/>
              <a:p>
                <a:endParaRPr lang="en-IE"/>
              </a:p>
            </p:txBody>
          </p:sp>
          <p:sp>
            <p:nvSpPr>
              <p:cNvPr id="21" name="Text Box 44"/>
              <p:cNvSpPr txBox="1">
                <a:spLocks noChangeArrowheads="1"/>
              </p:cNvSpPr>
              <p:nvPr/>
            </p:nvSpPr>
            <p:spPr bwMode="auto">
              <a:xfrm>
                <a:off x="748" y="1661"/>
                <a:ext cx="726" cy="192"/>
              </a:xfrm>
              <a:prstGeom prst="rect">
                <a:avLst/>
              </a:prstGeom>
              <a:noFill/>
              <a:ln w="9525">
                <a:noFill/>
                <a:miter lim="800000"/>
                <a:headEnd/>
                <a:tailEnd/>
              </a:ln>
            </p:spPr>
            <p:txBody>
              <a:bodyPr>
                <a:spAutoFit/>
              </a:bodyPr>
              <a:lstStyle/>
              <a:p>
                <a:pPr eaLnBrk="1" hangingPunct="1">
                  <a:spcBef>
                    <a:spcPct val="50000"/>
                  </a:spcBef>
                </a:pPr>
                <a:r>
                  <a:rPr lang="en-IE" sz="1400" b="1"/>
                  <a:t>samples</a:t>
                </a:r>
                <a:endParaRPr lang="en-US" sz="1400" b="1"/>
              </a:p>
            </p:txBody>
          </p:sp>
        </p:grpSp>
      </p:grpSp>
    </p:spTree>
    <p:extLst>
      <p:ext uri="{BB962C8B-B14F-4D97-AF65-F5344CB8AC3E}">
        <p14:creationId xmlns:p14="http://schemas.microsoft.com/office/powerpoint/2010/main" val="405513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Quantisation</a:t>
            </a:r>
            <a:endParaRPr lang="en-IE" dirty="0"/>
          </a:p>
        </p:txBody>
      </p:sp>
      <p:sp>
        <p:nvSpPr>
          <p:cNvPr id="3" name="Content Placeholder 2"/>
          <p:cNvSpPr>
            <a:spLocks noGrp="1"/>
          </p:cNvSpPr>
          <p:nvPr>
            <p:ph idx="1"/>
          </p:nvPr>
        </p:nvSpPr>
        <p:spPr>
          <a:xfrm>
            <a:off x="838200" y="1825625"/>
            <a:ext cx="10515600" cy="4606172"/>
          </a:xfrm>
        </p:spPr>
        <p:txBody>
          <a:bodyPr>
            <a:normAutofit fontScale="85000" lnSpcReduction="20000"/>
          </a:bodyPr>
          <a:lstStyle/>
          <a:p>
            <a:r>
              <a:rPr lang="en-US" dirty="0" smtClean="0"/>
              <a:t>After </a:t>
            </a:r>
            <a:r>
              <a:rPr lang="en-US" dirty="0"/>
              <a:t>sampling the analog signal we have a </a:t>
            </a:r>
            <a:r>
              <a:rPr lang="en-US" b="1" dirty="0"/>
              <a:t>set of numbers or digits</a:t>
            </a:r>
            <a:r>
              <a:rPr lang="en-US" dirty="0"/>
              <a:t> (the samples) which constitute the video – hence the name digital </a:t>
            </a:r>
            <a:r>
              <a:rPr lang="en-US" dirty="0" smtClean="0"/>
              <a:t>video</a:t>
            </a:r>
          </a:p>
          <a:p>
            <a:r>
              <a:rPr lang="en-IE" dirty="0" smtClean="0"/>
              <a:t>Although </a:t>
            </a:r>
            <a:r>
              <a:rPr lang="en-IE" dirty="0"/>
              <a:t>the signal is now represented by a set of samples, we must define </a:t>
            </a:r>
            <a:r>
              <a:rPr lang="en-IE" b="1" dirty="0"/>
              <a:t>upper and lower bounds on the samples and only allow a sample to represent a finite number</a:t>
            </a:r>
            <a:r>
              <a:rPr lang="en-IE" dirty="0"/>
              <a:t> between these upper and lower </a:t>
            </a:r>
            <a:r>
              <a:rPr lang="en-IE" dirty="0" smtClean="0"/>
              <a:t>bounds</a:t>
            </a:r>
          </a:p>
          <a:p>
            <a:r>
              <a:rPr lang="en-IE" dirty="0" smtClean="0"/>
              <a:t>This </a:t>
            </a:r>
            <a:r>
              <a:rPr lang="en-IE" dirty="0"/>
              <a:t>process is known as </a:t>
            </a:r>
            <a:r>
              <a:rPr lang="en-IE" b="1" dirty="0"/>
              <a:t>“</a:t>
            </a:r>
            <a:r>
              <a:rPr lang="en-IE" b="1" dirty="0" smtClean="0"/>
              <a:t>quantization”</a:t>
            </a:r>
          </a:p>
          <a:p>
            <a:r>
              <a:rPr lang="en-IE" dirty="0" smtClean="0"/>
              <a:t>When </a:t>
            </a:r>
            <a:r>
              <a:rPr lang="en-IE" dirty="0"/>
              <a:t>quantizing an image, we do not change the number of samples but do </a:t>
            </a:r>
            <a:r>
              <a:rPr lang="en-IE" b="1" dirty="0"/>
              <a:t>limit the range of values a sample can take on</a:t>
            </a:r>
            <a:r>
              <a:rPr lang="en-IE" dirty="0"/>
              <a:t> therefore the lower the level of quantization the lower the amount of memory/channel bandwidth we need to store/transmit the </a:t>
            </a:r>
            <a:r>
              <a:rPr lang="en-IE" dirty="0" smtClean="0"/>
              <a:t>signal</a:t>
            </a:r>
          </a:p>
          <a:p>
            <a:r>
              <a:rPr lang="en-IE" dirty="0" smtClean="0"/>
              <a:t>Monochrome </a:t>
            </a:r>
            <a:r>
              <a:rPr lang="en-IE" dirty="0"/>
              <a:t>digital video frames (commonly referred to as images) usually have </a:t>
            </a:r>
            <a:r>
              <a:rPr lang="en-IE" b="1" dirty="0"/>
              <a:t>256 different values</a:t>
            </a:r>
            <a:r>
              <a:rPr lang="en-IE" dirty="0"/>
              <a:t> (0-255)  a sample can take on. Black=0 </a:t>
            </a:r>
            <a:r>
              <a:rPr lang="en-IE" dirty="0" smtClean="0"/>
              <a:t>White=255</a:t>
            </a:r>
          </a:p>
          <a:p>
            <a:r>
              <a:rPr lang="en-IE" dirty="0" smtClean="0"/>
              <a:t>This </a:t>
            </a:r>
            <a:r>
              <a:rPr lang="en-IE" dirty="0"/>
              <a:t>way we only need </a:t>
            </a:r>
            <a:r>
              <a:rPr lang="en-IE" b="1" dirty="0"/>
              <a:t>1 byte (8 bits) of storage</a:t>
            </a:r>
            <a:r>
              <a:rPr lang="en-IE" dirty="0"/>
              <a:t> to hold a (uncompressed) </a:t>
            </a:r>
            <a:r>
              <a:rPr lang="en-IE" dirty="0" smtClean="0"/>
              <a:t>sample</a:t>
            </a:r>
            <a:endParaRPr lang="en-US" b="1" dirty="0"/>
          </a:p>
          <a:p>
            <a:endParaRPr lang="en-US" dirty="0"/>
          </a:p>
          <a:p>
            <a:endParaRPr lang="en-IE" dirty="0" smtClean="0"/>
          </a:p>
          <a:p>
            <a:endParaRPr lang="en-IE" dirty="0" smtClean="0"/>
          </a:p>
        </p:txBody>
      </p:sp>
    </p:spTree>
    <p:extLst>
      <p:ext uri="{BB962C8B-B14F-4D97-AF65-F5344CB8AC3E}">
        <p14:creationId xmlns:p14="http://schemas.microsoft.com/office/powerpoint/2010/main" val="77627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Quantisation</a:t>
            </a:r>
            <a:endParaRPr lang="en-IE" dirty="0"/>
          </a:p>
        </p:txBody>
      </p:sp>
      <p:sp>
        <p:nvSpPr>
          <p:cNvPr id="3" name="Content Placeholder 2"/>
          <p:cNvSpPr>
            <a:spLocks noGrp="1"/>
          </p:cNvSpPr>
          <p:nvPr>
            <p:ph idx="1"/>
          </p:nvPr>
        </p:nvSpPr>
        <p:spPr>
          <a:xfrm>
            <a:off x="838200" y="1825625"/>
            <a:ext cx="10515600" cy="4606172"/>
          </a:xfrm>
        </p:spPr>
        <p:txBody>
          <a:bodyPr>
            <a:normAutofit/>
          </a:bodyPr>
          <a:lstStyle/>
          <a:p>
            <a:endParaRPr lang="en-US" dirty="0"/>
          </a:p>
          <a:p>
            <a:endParaRPr lang="en-IE" dirty="0" smtClean="0"/>
          </a:p>
          <a:p>
            <a:endParaRPr lang="en-IE" dirty="0" smtClean="0"/>
          </a:p>
        </p:txBody>
      </p:sp>
      <p:pic>
        <p:nvPicPr>
          <p:cNvPr id="4" name="Picture 9" descr="qntztion"/>
          <p:cNvPicPr>
            <a:picLocks noChangeAspect="1" noChangeArrowheads="1"/>
          </p:cNvPicPr>
          <p:nvPr/>
        </p:nvPicPr>
        <p:blipFill>
          <a:blip r:embed="rId2" cstate="print"/>
          <a:srcRect/>
          <a:stretch>
            <a:fillRect/>
          </a:stretch>
        </p:blipFill>
        <p:spPr bwMode="auto">
          <a:xfrm>
            <a:off x="5438157" y="1788360"/>
            <a:ext cx="4929187" cy="4643437"/>
          </a:xfrm>
          <a:prstGeom prst="rect">
            <a:avLst/>
          </a:prstGeom>
          <a:noFill/>
          <a:ln w="9525">
            <a:noFill/>
            <a:miter lim="800000"/>
            <a:headEnd/>
            <a:tailEnd/>
          </a:ln>
        </p:spPr>
      </p:pic>
      <p:sp>
        <p:nvSpPr>
          <p:cNvPr id="5" name="Freeform 11"/>
          <p:cNvSpPr>
            <a:spLocks/>
          </p:cNvSpPr>
          <p:nvPr/>
        </p:nvSpPr>
        <p:spPr bwMode="auto">
          <a:xfrm>
            <a:off x="2126632" y="2364622"/>
            <a:ext cx="2089150" cy="2665413"/>
          </a:xfrm>
          <a:custGeom>
            <a:avLst/>
            <a:gdLst>
              <a:gd name="T0" fmla="*/ 0 w 1316"/>
              <a:gd name="T1" fmla="*/ 2665413 h 1679"/>
              <a:gd name="T2" fmla="*/ 936625 w 1316"/>
              <a:gd name="T3" fmla="*/ 0 h 1679"/>
              <a:gd name="T4" fmla="*/ 2089150 w 1316"/>
              <a:gd name="T5" fmla="*/ 2665413 h 1679"/>
              <a:gd name="T6" fmla="*/ 0 60000 65536"/>
              <a:gd name="T7" fmla="*/ 0 60000 65536"/>
              <a:gd name="T8" fmla="*/ 0 60000 65536"/>
              <a:gd name="T9" fmla="*/ 0 w 1316"/>
              <a:gd name="T10" fmla="*/ 0 h 1679"/>
              <a:gd name="T11" fmla="*/ 1316 w 1316"/>
              <a:gd name="T12" fmla="*/ 1679 h 1679"/>
            </a:gdLst>
            <a:ahLst/>
            <a:cxnLst>
              <a:cxn ang="T6">
                <a:pos x="T0" y="T1"/>
              </a:cxn>
              <a:cxn ang="T7">
                <a:pos x="T2" y="T3"/>
              </a:cxn>
              <a:cxn ang="T8">
                <a:pos x="T4" y="T5"/>
              </a:cxn>
            </a:cxnLst>
            <a:rect l="T9" t="T10" r="T11" b="T12"/>
            <a:pathLst>
              <a:path w="1316" h="1679">
                <a:moveTo>
                  <a:pt x="0" y="1679"/>
                </a:moveTo>
                <a:cubicBezTo>
                  <a:pt x="185" y="839"/>
                  <a:pt x="371" y="0"/>
                  <a:pt x="590" y="0"/>
                </a:cubicBezTo>
                <a:cubicBezTo>
                  <a:pt x="809" y="0"/>
                  <a:pt x="1195" y="1399"/>
                  <a:pt x="1316" y="1679"/>
                </a:cubicBezTo>
              </a:path>
            </a:pathLst>
          </a:custGeom>
          <a:noFill/>
          <a:ln w="9525">
            <a:solidFill>
              <a:schemeClr val="tx1"/>
            </a:solidFill>
            <a:round/>
            <a:headEnd/>
            <a:tailEnd/>
          </a:ln>
        </p:spPr>
        <p:txBody>
          <a:bodyPr/>
          <a:lstStyle/>
          <a:p>
            <a:endParaRPr lang="en-IE"/>
          </a:p>
        </p:txBody>
      </p:sp>
      <p:sp>
        <p:nvSpPr>
          <p:cNvPr id="6" name="Line 12"/>
          <p:cNvSpPr>
            <a:spLocks noChangeShapeType="1"/>
          </p:cNvSpPr>
          <p:nvPr/>
        </p:nvSpPr>
        <p:spPr bwMode="auto">
          <a:xfrm>
            <a:off x="4142757" y="3660022"/>
            <a:ext cx="1295400" cy="215900"/>
          </a:xfrm>
          <a:prstGeom prst="line">
            <a:avLst/>
          </a:prstGeom>
          <a:noFill/>
          <a:ln w="25400">
            <a:solidFill>
              <a:schemeClr val="tx1"/>
            </a:solidFill>
            <a:round/>
            <a:headEnd/>
            <a:tailEnd type="triangle" w="lg" len="lg"/>
          </a:ln>
        </p:spPr>
        <p:txBody>
          <a:bodyPr/>
          <a:lstStyle/>
          <a:p>
            <a:endParaRPr lang="en-IE"/>
          </a:p>
        </p:txBody>
      </p:sp>
    </p:spTree>
    <p:extLst>
      <p:ext uri="{BB962C8B-B14F-4D97-AF65-F5344CB8AC3E}">
        <p14:creationId xmlns:p14="http://schemas.microsoft.com/office/powerpoint/2010/main" val="3855515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Quantisation</a:t>
            </a:r>
            <a:endParaRPr lang="en-IE" dirty="0"/>
          </a:p>
        </p:txBody>
      </p:sp>
      <p:sp>
        <p:nvSpPr>
          <p:cNvPr id="3" name="Content Placeholder 2"/>
          <p:cNvSpPr>
            <a:spLocks noGrp="1"/>
          </p:cNvSpPr>
          <p:nvPr>
            <p:ph idx="1"/>
          </p:nvPr>
        </p:nvSpPr>
        <p:spPr>
          <a:xfrm>
            <a:off x="838200" y="1825625"/>
            <a:ext cx="10515600" cy="4606172"/>
          </a:xfrm>
        </p:spPr>
        <p:txBody>
          <a:bodyPr>
            <a:normAutofit/>
          </a:bodyPr>
          <a:lstStyle/>
          <a:p>
            <a:endParaRPr lang="en-US" dirty="0"/>
          </a:p>
          <a:p>
            <a:endParaRPr lang="en-IE" dirty="0" smtClean="0"/>
          </a:p>
          <a:p>
            <a:endParaRPr lang="en-IE" dirty="0" smtClean="0"/>
          </a:p>
        </p:txBody>
      </p:sp>
      <p:pic>
        <p:nvPicPr>
          <p:cNvPr id="14" name="Picture 5" descr="charles_quantize"/>
          <p:cNvPicPr>
            <a:picLocks noChangeAspect="1" noChangeArrowheads="1"/>
          </p:cNvPicPr>
          <p:nvPr/>
        </p:nvPicPr>
        <p:blipFill>
          <a:blip r:embed="rId2" cstate="print"/>
          <a:srcRect/>
          <a:stretch>
            <a:fillRect/>
          </a:stretch>
        </p:blipFill>
        <p:spPr bwMode="auto">
          <a:xfrm>
            <a:off x="1624658" y="2129080"/>
            <a:ext cx="8713787" cy="2971800"/>
          </a:xfrm>
          <a:prstGeom prst="rect">
            <a:avLst/>
          </a:prstGeom>
          <a:noFill/>
          <a:ln w="9525">
            <a:noFill/>
            <a:miter lim="800000"/>
            <a:headEnd/>
            <a:tailEnd/>
          </a:ln>
        </p:spPr>
      </p:pic>
      <p:sp>
        <p:nvSpPr>
          <p:cNvPr id="15" name="Text Box 6"/>
          <p:cNvSpPr txBox="1">
            <a:spLocks noChangeArrowheads="1"/>
          </p:cNvSpPr>
          <p:nvPr/>
        </p:nvSpPr>
        <p:spPr bwMode="auto">
          <a:xfrm>
            <a:off x="1878658" y="5415205"/>
            <a:ext cx="1655762" cy="366713"/>
          </a:xfrm>
          <a:prstGeom prst="rect">
            <a:avLst/>
          </a:prstGeom>
          <a:noFill/>
          <a:ln w="9525">
            <a:noFill/>
            <a:miter lim="800000"/>
            <a:headEnd/>
            <a:tailEnd/>
          </a:ln>
        </p:spPr>
        <p:txBody>
          <a:bodyPr>
            <a:spAutoFit/>
          </a:bodyPr>
          <a:lstStyle/>
          <a:p>
            <a:pPr eaLnBrk="1" hangingPunct="1">
              <a:spcBef>
                <a:spcPct val="50000"/>
              </a:spcBef>
            </a:pPr>
            <a:r>
              <a:rPr lang="en-IE"/>
              <a:t>1 bit, 2 levels</a:t>
            </a:r>
            <a:endParaRPr lang="en-US"/>
          </a:p>
        </p:txBody>
      </p:sp>
      <p:sp>
        <p:nvSpPr>
          <p:cNvPr id="16" name="Text Box 7"/>
          <p:cNvSpPr txBox="1">
            <a:spLocks noChangeArrowheads="1"/>
          </p:cNvSpPr>
          <p:nvPr/>
        </p:nvSpPr>
        <p:spPr bwMode="auto">
          <a:xfrm>
            <a:off x="4182120" y="5415205"/>
            <a:ext cx="1655763" cy="366713"/>
          </a:xfrm>
          <a:prstGeom prst="rect">
            <a:avLst/>
          </a:prstGeom>
          <a:noFill/>
          <a:ln w="9525">
            <a:noFill/>
            <a:miter lim="800000"/>
            <a:headEnd/>
            <a:tailEnd/>
          </a:ln>
        </p:spPr>
        <p:txBody>
          <a:bodyPr>
            <a:spAutoFit/>
          </a:bodyPr>
          <a:lstStyle/>
          <a:p>
            <a:pPr eaLnBrk="1" hangingPunct="1">
              <a:spcBef>
                <a:spcPct val="50000"/>
              </a:spcBef>
            </a:pPr>
            <a:r>
              <a:rPr lang="en-IE"/>
              <a:t>2 bits, 4 levels</a:t>
            </a:r>
            <a:endParaRPr lang="en-US"/>
          </a:p>
        </p:txBody>
      </p:sp>
      <p:sp>
        <p:nvSpPr>
          <p:cNvPr id="17" name="Text Box 8"/>
          <p:cNvSpPr txBox="1">
            <a:spLocks noChangeArrowheads="1"/>
          </p:cNvSpPr>
          <p:nvPr/>
        </p:nvSpPr>
        <p:spPr bwMode="auto">
          <a:xfrm>
            <a:off x="6198245" y="5415205"/>
            <a:ext cx="1871663" cy="366713"/>
          </a:xfrm>
          <a:prstGeom prst="rect">
            <a:avLst/>
          </a:prstGeom>
          <a:noFill/>
          <a:ln w="9525">
            <a:noFill/>
            <a:miter lim="800000"/>
            <a:headEnd/>
            <a:tailEnd/>
          </a:ln>
        </p:spPr>
        <p:txBody>
          <a:bodyPr>
            <a:spAutoFit/>
          </a:bodyPr>
          <a:lstStyle/>
          <a:p>
            <a:pPr eaLnBrk="1" hangingPunct="1">
              <a:spcBef>
                <a:spcPct val="50000"/>
              </a:spcBef>
            </a:pPr>
            <a:r>
              <a:rPr lang="en-IE"/>
              <a:t>4 bits, 16 levels</a:t>
            </a:r>
            <a:endParaRPr lang="en-US"/>
          </a:p>
        </p:txBody>
      </p:sp>
      <p:sp>
        <p:nvSpPr>
          <p:cNvPr id="18" name="Text Box 9"/>
          <p:cNvSpPr txBox="1">
            <a:spLocks noChangeArrowheads="1"/>
          </p:cNvSpPr>
          <p:nvPr/>
        </p:nvSpPr>
        <p:spPr bwMode="auto">
          <a:xfrm>
            <a:off x="8430270" y="5415205"/>
            <a:ext cx="1944688" cy="366713"/>
          </a:xfrm>
          <a:prstGeom prst="rect">
            <a:avLst/>
          </a:prstGeom>
          <a:noFill/>
          <a:ln w="9525">
            <a:noFill/>
            <a:miter lim="800000"/>
            <a:headEnd/>
            <a:tailEnd/>
          </a:ln>
        </p:spPr>
        <p:txBody>
          <a:bodyPr>
            <a:spAutoFit/>
          </a:bodyPr>
          <a:lstStyle/>
          <a:p>
            <a:pPr eaLnBrk="1" hangingPunct="1">
              <a:spcBef>
                <a:spcPct val="50000"/>
              </a:spcBef>
            </a:pPr>
            <a:r>
              <a:rPr lang="en-IE"/>
              <a:t>8 bits, 256 levels</a:t>
            </a:r>
            <a:endParaRPr lang="en-US"/>
          </a:p>
        </p:txBody>
      </p:sp>
    </p:spTree>
    <p:extLst>
      <p:ext uri="{BB962C8B-B14F-4D97-AF65-F5344CB8AC3E}">
        <p14:creationId xmlns:p14="http://schemas.microsoft.com/office/powerpoint/2010/main" val="319167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Resolution</a:t>
            </a:r>
            <a:endParaRPr lang="en-IE" dirty="0"/>
          </a:p>
        </p:txBody>
      </p:sp>
      <p:sp>
        <p:nvSpPr>
          <p:cNvPr id="3" name="Content Placeholder 2"/>
          <p:cNvSpPr>
            <a:spLocks noGrp="1"/>
          </p:cNvSpPr>
          <p:nvPr>
            <p:ph idx="1"/>
          </p:nvPr>
        </p:nvSpPr>
        <p:spPr>
          <a:xfrm>
            <a:off x="838200" y="1825625"/>
            <a:ext cx="10515600" cy="4606172"/>
          </a:xfrm>
        </p:spPr>
        <p:txBody>
          <a:bodyPr>
            <a:normAutofit lnSpcReduction="10000"/>
          </a:bodyPr>
          <a:lstStyle/>
          <a:p>
            <a:r>
              <a:rPr lang="en-US" dirty="0" smtClean="0"/>
              <a:t>It </a:t>
            </a:r>
            <a:r>
              <a:rPr lang="en-US" dirty="0"/>
              <a:t>should be obvious what the numbers that make up the image actually </a:t>
            </a:r>
            <a:r>
              <a:rPr lang="en-US" dirty="0" smtClean="0"/>
              <a:t>mean</a:t>
            </a:r>
          </a:p>
          <a:p>
            <a:r>
              <a:rPr lang="en-IE" dirty="0" smtClean="0"/>
              <a:t>They </a:t>
            </a:r>
            <a:r>
              <a:rPr lang="en-IE" dirty="0"/>
              <a:t>are </a:t>
            </a:r>
            <a:r>
              <a:rPr lang="en-IE" b="1" dirty="0"/>
              <a:t>samples of the original light intensity waveform</a:t>
            </a:r>
            <a:r>
              <a:rPr lang="en-IE" dirty="0"/>
              <a:t> so therefore each one represents a discrete light intensity </a:t>
            </a:r>
            <a:r>
              <a:rPr lang="en-IE" dirty="0" smtClean="0"/>
              <a:t>value</a:t>
            </a:r>
          </a:p>
          <a:p>
            <a:r>
              <a:rPr lang="en-IE" dirty="0" smtClean="0"/>
              <a:t>If </a:t>
            </a:r>
            <a:r>
              <a:rPr lang="en-IE" dirty="0"/>
              <a:t>the sampling rate is a </a:t>
            </a:r>
            <a:r>
              <a:rPr lang="en-IE" b="1" dirty="0"/>
              <a:t>whole multiple of the line rate</a:t>
            </a:r>
            <a:r>
              <a:rPr lang="en-IE" dirty="0"/>
              <a:t> of the video signal then the samples will form a </a:t>
            </a:r>
            <a:r>
              <a:rPr lang="en-IE" b="1" dirty="0"/>
              <a:t>rectangular </a:t>
            </a:r>
            <a:r>
              <a:rPr lang="en-IE" b="1" dirty="0" smtClean="0"/>
              <a:t>array</a:t>
            </a:r>
          </a:p>
          <a:p>
            <a:r>
              <a:rPr lang="en-IE" dirty="0" smtClean="0"/>
              <a:t>Each </a:t>
            </a:r>
            <a:r>
              <a:rPr lang="en-IE" dirty="0"/>
              <a:t>element of the array is called a picture element or </a:t>
            </a:r>
            <a:r>
              <a:rPr lang="en-IE" b="1" dirty="0"/>
              <a:t>“pixel”</a:t>
            </a:r>
            <a:r>
              <a:rPr lang="en-IE" dirty="0"/>
              <a:t> and is a  sample of the scene intensity at some position (</a:t>
            </a:r>
            <a:r>
              <a:rPr lang="en-IE" dirty="0" err="1"/>
              <a:t>x,y</a:t>
            </a:r>
            <a:r>
              <a:rPr lang="en-IE" dirty="0"/>
              <a:t>) at some time </a:t>
            </a:r>
            <a:r>
              <a:rPr lang="en-IE" dirty="0" smtClean="0"/>
              <a:t>t</a:t>
            </a:r>
          </a:p>
          <a:p>
            <a:r>
              <a:rPr lang="en-IE" dirty="0" smtClean="0"/>
              <a:t>When </a:t>
            </a:r>
            <a:r>
              <a:rPr lang="en-IE" dirty="0"/>
              <a:t>these array elements are placed close enough together the observer </a:t>
            </a:r>
            <a:r>
              <a:rPr lang="en-IE" b="1" dirty="0"/>
              <a:t>perceives a continuous image</a:t>
            </a:r>
            <a:r>
              <a:rPr lang="en-IE" dirty="0"/>
              <a:t> </a:t>
            </a:r>
            <a:endParaRPr lang="en-IE" dirty="0" smtClean="0"/>
          </a:p>
          <a:p>
            <a:r>
              <a:rPr lang="en-IE" dirty="0" smtClean="0"/>
              <a:t>The </a:t>
            </a:r>
            <a:r>
              <a:rPr lang="en-IE" dirty="0"/>
              <a:t>number of pixels in 2-d array is known as the </a:t>
            </a:r>
            <a:r>
              <a:rPr lang="en-IE" b="1" dirty="0"/>
              <a:t>image resolution</a:t>
            </a:r>
            <a:endParaRPr lang="en-US" b="1" dirty="0"/>
          </a:p>
          <a:p>
            <a:endParaRPr lang="en-US" b="1" dirty="0"/>
          </a:p>
          <a:p>
            <a:endParaRPr lang="en-US" dirty="0"/>
          </a:p>
          <a:p>
            <a:endParaRPr lang="en-IE" dirty="0" smtClean="0"/>
          </a:p>
          <a:p>
            <a:endParaRPr lang="en-IE" dirty="0" smtClean="0"/>
          </a:p>
        </p:txBody>
      </p:sp>
    </p:spTree>
    <p:extLst>
      <p:ext uri="{BB962C8B-B14F-4D97-AF65-F5344CB8AC3E}">
        <p14:creationId xmlns:p14="http://schemas.microsoft.com/office/powerpoint/2010/main" val="444819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Resolution</a:t>
            </a:r>
            <a:endParaRPr lang="en-IE" dirty="0"/>
          </a:p>
        </p:txBody>
      </p:sp>
      <p:sp>
        <p:nvSpPr>
          <p:cNvPr id="3" name="Content Placeholder 2"/>
          <p:cNvSpPr>
            <a:spLocks noGrp="1"/>
          </p:cNvSpPr>
          <p:nvPr>
            <p:ph idx="1"/>
          </p:nvPr>
        </p:nvSpPr>
        <p:spPr>
          <a:xfrm>
            <a:off x="838200" y="1825625"/>
            <a:ext cx="10515600" cy="4606172"/>
          </a:xfrm>
        </p:spPr>
        <p:txBody>
          <a:bodyPr>
            <a:normAutofit/>
          </a:bodyPr>
          <a:lstStyle/>
          <a:p>
            <a:endParaRPr lang="en-US" b="1" dirty="0"/>
          </a:p>
          <a:p>
            <a:endParaRPr lang="en-US" dirty="0"/>
          </a:p>
          <a:p>
            <a:endParaRPr lang="en-IE" dirty="0" smtClean="0"/>
          </a:p>
          <a:p>
            <a:endParaRPr lang="en-IE" dirty="0" smtClean="0"/>
          </a:p>
        </p:txBody>
      </p:sp>
      <p:pic>
        <p:nvPicPr>
          <p:cNvPr id="4" name="Picture 8" descr="charles_reso_gray"/>
          <p:cNvPicPr>
            <a:picLocks noChangeAspect="1" noChangeArrowheads="1"/>
          </p:cNvPicPr>
          <p:nvPr/>
        </p:nvPicPr>
        <p:blipFill>
          <a:blip r:embed="rId2" cstate="print"/>
          <a:srcRect/>
          <a:stretch>
            <a:fillRect/>
          </a:stretch>
        </p:blipFill>
        <p:spPr bwMode="auto">
          <a:xfrm>
            <a:off x="1676669" y="2001703"/>
            <a:ext cx="8277225" cy="3406775"/>
          </a:xfrm>
          <a:prstGeom prst="rect">
            <a:avLst/>
          </a:prstGeom>
          <a:noFill/>
          <a:ln w="9525">
            <a:noFill/>
            <a:miter lim="800000"/>
            <a:headEnd/>
            <a:tailEnd/>
          </a:ln>
        </p:spPr>
      </p:pic>
      <p:sp>
        <p:nvSpPr>
          <p:cNvPr id="5" name="Text Box 9"/>
          <p:cNvSpPr txBox="1">
            <a:spLocks noChangeArrowheads="1"/>
          </p:cNvSpPr>
          <p:nvPr/>
        </p:nvSpPr>
        <p:spPr bwMode="auto">
          <a:xfrm>
            <a:off x="2181494" y="5862503"/>
            <a:ext cx="1728788" cy="366713"/>
          </a:xfrm>
          <a:prstGeom prst="rect">
            <a:avLst/>
          </a:prstGeom>
          <a:noFill/>
          <a:ln w="9525">
            <a:noFill/>
            <a:miter lim="800000"/>
            <a:headEnd/>
            <a:tailEnd/>
          </a:ln>
        </p:spPr>
        <p:txBody>
          <a:bodyPr>
            <a:spAutoFit/>
          </a:bodyPr>
          <a:lstStyle/>
          <a:p>
            <a:pPr algn="ctr" eaLnBrk="1" hangingPunct="1">
              <a:spcBef>
                <a:spcPct val="50000"/>
              </a:spcBef>
            </a:pPr>
            <a:r>
              <a:rPr lang="en-IE"/>
              <a:t>80 x 60</a:t>
            </a:r>
            <a:endParaRPr lang="en-US"/>
          </a:p>
        </p:txBody>
      </p:sp>
      <p:sp>
        <p:nvSpPr>
          <p:cNvPr id="6" name="Text Box 10"/>
          <p:cNvSpPr txBox="1">
            <a:spLocks noChangeArrowheads="1"/>
          </p:cNvSpPr>
          <p:nvPr/>
        </p:nvSpPr>
        <p:spPr bwMode="auto">
          <a:xfrm>
            <a:off x="5134244" y="5862503"/>
            <a:ext cx="1728788" cy="366713"/>
          </a:xfrm>
          <a:prstGeom prst="rect">
            <a:avLst/>
          </a:prstGeom>
          <a:noFill/>
          <a:ln w="9525">
            <a:noFill/>
            <a:miter lim="800000"/>
            <a:headEnd/>
            <a:tailEnd/>
          </a:ln>
        </p:spPr>
        <p:txBody>
          <a:bodyPr>
            <a:spAutoFit/>
          </a:bodyPr>
          <a:lstStyle/>
          <a:p>
            <a:pPr algn="ctr" eaLnBrk="1" hangingPunct="1">
              <a:spcBef>
                <a:spcPct val="50000"/>
              </a:spcBef>
            </a:pPr>
            <a:r>
              <a:rPr lang="en-IE"/>
              <a:t>160 x 120</a:t>
            </a:r>
            <a:endParaRPr lang="en-US"/>
          </a:p>
        </p:txBody>
      </p:sp>
      <p:sp>
        <p:nvSpPr>
          <p:cNvPr id="7" name="Text Box 11"/>
          <p:cNvSpPr txBox="1">
            <a:spLocks noChangeArrowheads="1"/>
          </p:cNvSpPr>
          <p:nvPr/>
        </p:nvSpPr>
        <p:spPr bwMode="auto">
          <a:xfrm>
            <a:off x="7869507" y="5862503"/>
            <a:ext cx="1728787" cy="366713"/>
          </a:xfrm>
          <a:prstGeom prst="rect">
            <a:avLst/>
          </a:prstGeom>
          <a:noFill/>
          <a:ln w="9525">
            <a:noFill/>
            <a:miter lim="800000"/>
            <a:headEnd/>
            <a:tailEnd/>
          </a:ln>
        </p:spPr>
        <p:txBody>
          <a:bodyPr>
            <a:spAutoFit/>
          </a:bodyPr>
          <a:lstStyle/>
          <a:p>
            <a:pPr algn="ctr" eaLnBrk="1" hangingPunct="1">
              <a:spcBef>
                <a:spcPct val="50000"/>
              </a:spcBef>
            </a:pPr>
            <a:r>
              <a:rPr lang="en-IE"/>
              <a:t>320 x 240</a:t>
            </a:r>
            <a:endParaRPr lang="en-US"/>
          </a:p>
        </p:txBody>
      </p:sp>
      <p:sp>
        <p:nvSpPr>
          <p:cNvPr id="8" name="Oval 12"/>
          <p:cNvSpPr>
            <a:spLocks noChangeArrowheads="1"/>
          </p:cNvSpPr>
          <p:nvPr/>
        </p:nvSpPr>
        <p:spPr bwMode="auto">
          <a:xfrm>
            <a:off x="2252932" y="4062278"/>
            <a:ext cx="144462" cy="144463"/>
          </a:xfrm>
          <a:prstGeom prst="ellipse">
            <a:avLst/>
          </a:prstGeom>
          <a:noFill/>
          <a:ln w="19050">
            <a:solidFill>
              <a:srgbClr val="FF0000"/>
            </a:solidFill>
            <a:round/>
            <a:headEnd/>
            <a:tailEnd/>
          </a:ln>
        </p:spPr>
        <p:txBody>
          <a:bodyPr wrap="none" anchor="ctr"/>
          <a:lstStyle/>
          <a:p>
            <a:pPr eaLnBrk="1" hangingPunct="1"/>
            <a:endParaRPr lang="en-IE"/>
          </a:p>
        </p:txBody>
      </p:sp>
      <p:sp>
        <p:nvSpPr>
          <p:cNvPr id="9" name="Line 13"/>
          <p:cNvSpPr>
            <a:spLocks noChangeShapeType="1"/>
          </p:cNvSpPr>
          <p:nvPr/>
        </p:nvSpPr>
        <p:spPr bwMode="auto">
          <a:xfrm flipH="1">
            <a:off x="2397394" y="1758816"/>
            <a:ext cx="2808288" cy="2303462"/>
          </a:xfrm>
          <a:prstGeom prst="line">
            <a:avLst/>
          </a:prstGeom>
          <a:noFill/>
          <a:ln w="9525">
            <a:solidFill>
              <a:srgbClr val="FF0000"/>
            </a:solidFill>
            <a:round/>
            <a:headEnd/>
            <a:tailEnd type="triangle" w="med" len="lg"/>
          </a:ln>
        </p:spPr>
        <p:txBody>
          <a:bodyPr/>
          <a:lstStyle/>
          <a:p>
            <a:endParaRPr lang="en-IE"/>
          </a:p>
        </p:txBody>
      </p:sp>
      <p:sp>
        <p:nvSpPr>
          <p:cNvPr id="10" name="Text Box 14"/>
          <p:cNvSpPr txBox="1">
            <a:spLocks noChangeArrowheads="1"/>
          </p:cNvSpPr>
          <p:nvPr/>
        </p:nvSpPr>
        <p:spPr bwMode="auto">
          <a:xfrm>
            <a:off x="5205682" y="1542916"/>
            <a:ext cx="936625" cy="366712"/>
          </a:xfrm>
          <a:prstGeom prst="rect">
            <a:avLst/>
          </a:prstGeom>
          <a:noFill/>
          <a:ln w="9525">
            <a:noFill/>
            <a:miter lim="800000"/>
            <a:headEnd/>
            <a:tailEnd/>
          </a:ln>
        </p:spPr>
        <p:txBody>
          <a:bodyPr>
            <a:spAutoFit/>
          </a:bodyPr>
          <a:lstStyle/>
          <a:p>
            <a:pPr eaLnBrk="1" hangingPunct="1">
              <a:spcBef>
                <a:spcPct val="50000"/>
              </a:spcBef>
            </a:pPr>
            <a:r>
              <a:rPr lang="en-IE"/>
              <a:t>Pixel</a:t>
            </a:r>
            <a:endParaRPr lang="en-US"/>
          </a:p>
        </p:txBody>
      </p:sp>
    </p:spTree>
    <p:extLst>
      <p:ext uri="{BB962C8B-B14F-4D97-AF65-F5344CB8AC3E}">
        <p14:creationId xmlns:p14="http://schemas.microsoft.com/office/powerpoint/2010/main" val="415531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Digital Images - Colour</a:t>
            </a:r>
            <a:endParaRPr lang="en-IE" dirty="0"/>
          </a:p>
        </p:txBody>
      </p:sp>
      <p:sp>
        <p:nvSpPr>
          <p:cNvPr id="3" name="Content Placeholder 2"/>
          <p:cNvSpPr>
            <a:spLocks noGrp="1"/>
          </p:cNvSpPr>
          <p:nvPr>
            <p:ph idx="1"/>
          </p:nvPr>
        </p:nvSpPr>
        <p:spPr>
          <a:xfrm>
            <a:off x="838200" y="1825625"/>
            <a:ext cx="9142708" cy="4606172"/>
          </a:xfrm>
        </p:spPr>
        <p:txBody>
          <a:bodyPr>
            <a:normAutofit lnSpcReduction="10000"/>
          </a:bodyPr>
          <a:lstStyle/>
          <a:p>
            <a:r>
              <a:rPr lang="en-US" dirty="0" smtClean="0"/>
              <a:t>The </a:t>
            </a:r>
            <a:r>
              <a:rPr lang="en-US" dirty="0"/>
              <a:t>notion of color in digital video or images is quite </a:t>
            </a:r>
            <a:r>
              <a:rPr lang="en-US" dirty="0" smtClean="0"/>
              <a:t>straightforward</a:t>
            </a:r>
          </a:p>
          <a:p>
            <a:r>
              <a:rPr lang="en-US" dirty="0" smtClean="0"/>
              <a:t>Instead </a:t>
            </a:r>
            <a:r>
              <a:rPr lang="en-US" dirty="0"/>
              <a:t>of each pixel in an image being a scalar representing light intensity of some scene point it is a 3D vector containing the amount of red, green and blue light </a:t>
            </a:r>
            <a:r>
              <a:rPr lang="en-US" dirty="0" smtClean="0"/>
              <a:t>intensities</a:t>
            </a:r>
          </a:p>
          <a:p>
            <a:r>
              <a:rPr lang="en-US" dirty="0" smtClean="0"/>
              <a:t>We </a:t>
            </a:r>
            <a:r>
              <a:rPr lang="en-US" dirty="0"/>
              <a:t>can think of color images as being 3-dimensional </a:t>
            </a:r>
            <a:r>
              <a:rPr lang="en-US" dirty="0" smtClean="0"/>
              <a:t>arrays</a:t>
            </a:r>
          </a:p>
          <a:p>
            <a:r>
              <a:rPr lang="en-US" dirty="0" smtClean="0"/>
              <a:t>So </a:t>
            </a:r>
            <a:r>
              <a:rPr lang="en-US" dirty="0"/>
              <a:t>a true color RGB image requires 24 bits per </a:t>
            </a:r>
            <a:r>
              <a:rPr lang="en-US" dirty="0" smtClean="0"/>
              <a:t>pixel</a:t>
            </a:r>
          </a:p>
          <a:p>
            <a:r>
              <a:rPr lang="en-US" dirty="0" smtClean="0"/>
              <a:t>The </a:t>
            </a:r>
            <a:r>
              <a:rPr lang="en-US" dirty="0"/>
              <a:t>color resolution of a 24 bit color image is </a:t>
            </a:r>
            <a:r>
              <a:rPr lang="en-US" dirty="0" smtClean="0"/>
              <a:t>16,777,216</a:t>
            </a:r>
          </a:p>
          <a:p>
            <a:r>
              <a:rPr lang="en-US" dirty="0" smtClean="0"/>
              <a:t>Digital video uses </a:t>
            </a:r>
            <a:r>
              <a:rPr lang="en-US" dirty="0"/>
              <a:t>color difference values to reduce bandwidth</a:t>
            </a:r>
            <a:endParaRPr lang="en-US" b="1" dirty="0"/>
          </a:p>
          <a:p>
            <a:endParaRPr lang="en-US" b="1" dirty="0"/>
          </a:p>
          <a:p>
            <a:endParaRPr lang="en-US" b="1" dirty="0"/>
          </a:p>
          <a:p>
            <a:endParaRPr lang="en-US" b="1" dirty="0"/>
          </a:p>
          <a:p>
            <a:endParaRPr lang="en-US" dirty="0"/>
          </a:p>
          <a:p>
            <a:endParaRPr lang="en-IE" dirty="0" smtClean="0"/>
          </a:p>
          <a:p>
            <a:endParaRPr lang="en-IE" dirty="0" smtClean="0"/>
          </a:p>
        </p:txBody>
      </p:sp>
      <p:graphicFrame>
        <p:nvGraphicFramePr>
          <p:cNvPr id="4" name="Object 60"/>
          <p:cNvGraphicFramePr>
            <a:graphicFrameLocks noChangeAspect="1"/>
          </p:cNvGraphicFramePr>
          <p:nvPr>
            <p:extLst>
              <p:ext uri="{D42A27DB-BD31-4B8C-83A1-F6EECF244321}">
                <p14:modId xmlns:p14="http://schemas.microsoft.com/office/powerpoint/2010/main" val="4226573522"/>
              </p:ext>
            </p:extLst>
          </p:nvPr>
        </p:nvGraphicFramePr>
        <p:xfrm>
          <a:off x="9448800" y="4833937"/>
          <a:ext cx="2743200" cy="2024063"/>
        </p:xfrm>
        <a:graphic>
          <a:graphicData uri="http://schemas.openxmlformats.org/presentationml/2006/ole">
            <mc:AlternateContent xmlns:mc="http://schemas.openxmlformats.org/markup-compatibility/2006">
              <mc:Choice xmlns:v="urn:schemas-microsoft-com:vml" Requires="v">
                <p:oleObj spid="_x0000_s15363" name="Bitmap Image" r:id="rId3" imgW="1600000" imgH="1181265" progId="Paint.Picture">
                  <p:embed/>
                </p:oleObj>
              </mc:Choice>
              <mc:Fallback>
                <p:oleObj name="Bitmap Image" r:id="rId3" imgW="1600000" imgH="118126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4833937"/>
                        <a:ext cx="2743200"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247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and Biological Vision</a:t>
            </a:r>
            <a:endParaRPr lang="en-IE" dirty="0"/>
          </a:p>
        </p:txBody>
      </p:sp>
      <p:sp>
        <p:nvSpPr>
          <p:cNvPr id="3" name="Content Placeholder 2"/>
          <p:cNvSpPr>
            <a:spLocks noGrp="1"/>
          </p:cNvSpPr>
          <p:nvPr>
            <p:ph idx="1"/>
          </p:nvPr>
        </p:nvSpPr>
        <p:spPr/>
        <p:txBody>
          <a:bodyPr>
            <a:normAutofit fontScale="92500"/>
          </a:bodyPr>
          <a:lstStyle/>
          <a:p>
            <a:r>
              <a:rPr lang="en-IE" dirty="0" smtClean="0"/>
              <a:t>The ultimate goal of computer vision is to mimic the human visual system.</a:t>
            </a:r>
          </a:p>
          <a:p>
            <a:r>
              <a:rPr lang="en-IE" dirty="0" smtClean="0"/>
              <a:t>A lot of early work by people such as the neuroscientist David Marr in the 1970s looked at the human visual system from a computational perspective with a view to identifying the processes the visual system goes through to achieve recognition.</a:t>
            </a:r>
          </a:p>
          <a:p>
            <a:r>
              <a:rPr lang="en-IE" dirty="0" smtClean="0"/>
              <a:t>One of the first stages of vision he hypothesised was the </a:t>
            </a:r>
            <a:r>
              <a:rPr lang="en-IE" b="1" i="1" dirty="0" smtClean="0"/>
              <a:t>primal sketch</a:t>
            </a:r>
            <a:r>
              <a:rPr lang="en-IE" dirty="0" smtClean="0"/>
              <a:t> of a scene, based on feature extraction of fundamental components of the scene, including edges, regions, etc. This is a similar notion to a pencil sketch drawn quickly by an artist as an impression.</a:t>
            </a:r>
          </a:p>
          <a:p>
            <a:r>
              <a:rPr lang="en-IE" dirty="0" smtClean="0"/>
              <a:t>Artificial Neural Networks are based on their biological counterparts</a:t>
            </a:r>
          </a:p>
        </p:txBody>
      </p:sp>
      <p:pic>
        <p:nvPicPr>
          <p:cNvPr id="4" name="Picture 3"/>
          <p:cNvPicPr>
            <a:picLocks noChangeAspect="1"/>
          </p:cNvPicPr>
          <p:nvPr/>
        </p:nvPicPr>
        <p:blipFill>
          <a:blip r:embed="rId2"/>
          <a:stretch>
            <a:fillRect/>
          </a:stretch>
        </p:blipFill>
        <p:spPr>
          <a:xfrm>
            <a:off x="9416512" y="20516"/>
            <a:ext cx="2738034" cy="13391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6892" y="5079961"/>
            <a:ext cx="1637654" cy="1637654"/>
          </a:xfrm>
          <a:prstGeom prst="rect">
            <a:avLst/>
          </a:prstGeom>
        </p:spPr>
      </p:pic>
    </p:spTree>
    <p:extLst>
      <p:ext uri="{BB962C8B-B14F-4D97-AF65-F5344CB8AC3E}">
        <p14:creationId xmlns:p14="http://schemas.microsoft.com/office/powerpoint/2010/main" val="152477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and Illumination</a:t>
            </a:r>
            <a:endParaRPr lang="en-IE" dirty="0"/>
          </a:p>
        </p:txBody>
      </p:sp>
      <p:sp>
        <p:nvSpPr>
          <p:cNvPr id="3" name="Content Placeholder 2"/>
          <p:cNvSpPr>
            <a:spLocks noGrp="1"/>
          </p:cNvSpPr>
          <p:nvPr>
            <p:ph idx="1"/>
          </p:nvPr>
        </p:nvSpPr>
        <p:spPr/>
        <p:txBody>
          <a:bodyPr>
            <a:normAutofit/>
          </a:bodyPr>
          <a:lstStyle/>
          <a:p>
            <a:r>
              <a:rPr lang="en-IE" dirty="0"/>
              <a:t>Light is of crucial importance in machine vision. The goal of </a:t>
            </a:r>
            <a:r>
              <a:rPr lang="en-IE" b="1" dirty="0"/>
              <a:t>lighting </a:t>
            </a:r>
            <a:r>
              <a:rPr lang="en-IE" dirty="0"/>
              <a:t>in machine vision is </a:t>
            </a:r>
            <a:r>
              <a:rPr lang="en-IE" dirty="0" smtClean="0"/>
              <a:t>to obtain </a:t>
            </a:r>
            <a:r>
              <a:rPr lang="en-IE" dirty="0"/>
              <a:t>a robust application </a:t>
            </a:r>
            <a:r>
              <a:rPr lang="en-IE" dirty="0" smtClean="0"/>
              <a:t>by:</a:t>
            </a:r>
          </a:p>
          <a:p>
            <a:pPr lvl="1"/>
            <a:r>
              <a:rPr lang="en-IE" dirty="0" smtClean="0"/>
              <a:t>Enhancing </a:t>
            </a:r>
            <a:r>
              <a:rPr lang="en-IE" dirty="0"/>
              <a:t>the features to be </a:t>
            </a:r>
            <a:r>
              <a:rPr lang="en-IE" dirty="0" smtClean="0"/>
              <a:t>inspected.</a:t>
            </a:r>
          </a:p>
          <a:p>
            <a:pPr lvl="1"/>
            <a:r>
              <a:rPr lang="en-IE" dirty="0" smtClean="0"/>
              <a:t>Assuring </a:t>
            </a:r>
            <a:r>
              <a:rPr lang="en-IE" dirty="0"/>
              <a:t>high repeatability in image </a:t>
            </a:r>
            <a:r>
              <a:rPr lang="en-IE" dirty="0" smtClean="0"/>
              <a:t>quality and appearance.</a:t>
            </a:r>
            <a:endParaRPr lang="en-IE" dirty="0"/>
          </a:p>
          <a:p>
            <a:r>
              <a:rPr lang="en-IE" b="1" dirty="0"/>
              <a:t>Illumination </a:t>
            </a:r>
            <a:r>
              <a:rPr lang="en-IE" dirty="0"/>
              <a:t>is the way an object is lit up and lighting is the actual lamp that generates </a:t>
            </a:r>
            <a:r>
              <a:rPr lang="en-IE" dirty="0" smtClean="0"/>
              <a:t>the illumination</a:t>
            </a:r>
            <a:r>
              <a:rPr lang="en-IE" dirty="0"/>
              <a:t>.</a:t>
            </a:r>
          </a:p>
          <a:p>
            <a:r>
              <a:rPr lang="en-IE" dirty="0"/>
              <a:t>Light can be </a:t>
            </a:r>
            <a:r>
              <a:rPr lang="en-IE" b="1" dirty="0"/>
              <a:t>ambient</a:t>
            </a:r>
            <a:r>
              <a:rPr lang="en-IE" dirty="0"/>
              <a:t>, such as normal indoor light or sunlight, or </a:t>
            </a:r>
            <a:r>
              <a:rPr lang="en-IE" dirty="0" smtClean="0"/>
              <a:t>a </a:t>
            </a:r>
            <a:r>
              <a:rPr lang="en-IE" b="1" dirty="0" smtClean="0"/>
              <a:t>special </a:t>
            </a:r>
            <a:r>
              <a:rPr lang="en-IE" dirty="0"/>
              <a:t>light that </a:t>
            </a:r>
            <a:r>
              <a:rPr lang="en-IE" dirty="0" smtClean="0"/>
              <a:t>has been </a:t>
            </a:r>
            <a:r>
              <a:rPr lang="en-IE" dirty="0"/>
              <a:t>chosen with the particular vision application's needs in mind.</a:t>
            </a:r>
          </a:p>
          <a:p>
            <a:r>
              <a:rPr lang="en-IE" dirty="0"/>
              <a:t>Most machine vision applications are sensitive to lighting </a:t>
            </a:r>
            <a:r>
              <a:rPr lang="en-IE" dirty="0" smtClean="0"/>
              <a:t>variations!</a:t>
            </a:r>
          </a:p>
        </p:txBody>
      </p:sp>
      <p:pic>
        <p:nvPicPr>
          <p:cNvPr id="4" name="Picture 3"/>
          <p:cNvPicPr>
            <a:picLocks noChangeAspect="1"/>
          </p:cNvPicPr>
          <p:nvPr/>
        </p:nvPicPr>
        <p:blipFill>
          <a:blip r:embed="rId2"/>
          <a:stretch>
            <a:fillRect/>
          </a:stretch>
        </p:blipFill>
        <p:spPr>
          <a:xfrm>
            <a:off x="10275376" y="128048"/>
            <a:ext cx="1326558" cy="1562640"/>
          </a:xfrm>
          <a:prstGeom prst="rect">
            <a:avLst/>
          </a:prstGeom>
        </p:spPr>
      </p:pic>
    </p:spTree>
    <p:extLst>
      <p:ext uri="{BB962C8B-B14F-4D97-AF65-F5344CB8AC3E}">
        <p14:creationId xmlns:p14="http://schemas.microsoft.com/office/powerpoint/2010/main" val="38076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Illumination Principles</a:t>
            </a:r>
            <a:endParaRPr lang="en-IE" dirty="0"/>
          </a:p>
        </p:txBody>
      </p:sp>
      <p:sp>
        <p:nvSpPr>
          <p:cNvPr id="3" name="Content Placeholder 2"/>
          <p:cNvSpPr>
            <a:spLocks noGrp="1"/>
          </p:cNvSpPr>
          <p:nvPr>
            <p:ph idx="1"/>
          </p:nvPr>
        </p:nvSpPr>
        <p:spPr/>
        <p:txBody>
          <a:bodyPr>
            <a:normAutofit/>
          </a:bodyPr>
          <a:lstStyle/>
          <a:p>
            <a:r>
              <a:rPr lang="en-IE" dirty="0"/>
              <a:t>Light can be described as waves with three properties:</a:t>
            </a:r>
          </a:p>
          <a:p>
            <a:pPr lvl="1"/>
            <a:r>
              <a:rPr lang="en-IE" dirty="0"/>
              <a:t>1. </a:t>
            </a:r>
            <a:r>
              <a:rPr lang="en-IE" dirty="0" smtClean="0"/>
              <a:t>Wavelength </a:t>
            </a:r>
            <a:r>
              <a:rPr lang="en-IE" dirty="0"/>
              <a:t>or </a:t>
            </a:r>
            <a:r>
              <a:rPr lang="en-IE" dirty="0" err="1"/>
              <a:t>color</a:t>
            </a:r>
            <a:r>
              <a:rPr lang="en-IE" dirty="0"/>
              <a:t>, measured in nm (</a:t>
            </a:r>
            <a:r>
              <a:rPr lang="en-IE" dirty="0" err="1"/>
              <a:t>nanometers</a:t>
            </a:r>
            <a:r>
              <a:rPr lang="en-IE" dirty="0"/>
              <a:t>)</a:t>
            </a:r>
          </a:p>
          <a:p>
            <a:pPr lvl="1"/>
            <a:r>
              <a:rPr lang="en-IE" dirty="0"/>
              <a:t>2. Intensity</a:t>
            </a:r>
          </a:p>
          <a:p>
            <a:pPr lvl="1"/>
            <a:r>
              <a:rPr lang="en-IE" dirty="0"/>
              <a:t>3. Polarization</a:t>
            </a:r>
            <a:r>
              <a:rPr lang="en-IE" dirty="0" smtClean="0"/>
              <a:t>.</a:t>
            </a:r>
          </a:p>
          <a:p>
            <a:r>
              <a:rPr lang="en-IE" dirty="0"/>
              <a:t>Different wavelengths correspond to different </a:t>
            </a:r>
            <a:r>
              <a:rPr lang="en-IE" dirty="0" err="1"/>
              <a:t>colors</a:t>
            </a:r>
            <a:r>
              <a:rPr lang="en-IE" dirty="0"/>
              <a:t>. The human eye can see </a:t>
            </a:r>
            <a:r>
              <a:rPr lang="en-IE" dirty="0" err="1"/>
              <a:t>colors</a:t>
            </a:r>
            <a:r>
              <a:rPr lang="en-IE" dirty="0"/>
              <a:t> in </a:t>
            </a:r>
            <a:r>
              <a:rPr lang="en-IE" dirty="0" smtClean="0"/>
              <a:t>the </a:t>
            </a:r>
            <a:r>
              <a:rPr lang="en-IE" b="1" dirty="0" smtClean="0"/>
              <a:t>visible </a:t>
            </a:r>
            <a:r>
              <a:rPr lang="en-IE" b="1" dirty="0"/>
              <a:t>spectrum</a:t>
            </a:r>
            <a:r>
              <a:rPr lang="en-IE" dirty="0"/>
              <a:t>, whose </a:t>
            </a:r>
            <a:r>
              <a:rPr lang="en-IE" dirty="0" err="1"/>
              <a:t>colors</a:t>
            </a:r>
            <a:r>
              <a:rPr lang="en-IE" dirty="0"/>
              <a:t> range from violet to red. Light with shorter </a:t>
            </a:r>
            <a:r>
              <a:rPr lang="en-IE" dirty="0" smtClean="0"/>
              <a:t>wavelength than </a:t>
            </a:r>
            <a:r>
              <a:rPr lang="en-IE" dirty="0"/>
              <a:t>violet is called </a:t>
            </a:r>
            <a:r>
              <a:rPr lang="en-IE" b="1" dirty="0"/>
              <a:t>UV </a:t>
            </a:r>
            <a:r>
              <a:rPr lang="en-IE" dirty="0"/>
              <a:t>(ultraviolet) and longer wavelength than red is called </a:t>
            </a:r>
            <a:r>
              <a:rPr lang="en-IE" b="1" dirty="0"/>
              <a:t>IR </a:t>
            </a:r>
            <a:r>
              <a:rPr lang="en-IE" dirty="0"/>
              <a:t>(infrared).</a:t>
            </a:r>
            <a:endParaRPr lang="en-IE" dirty="0" smtClean="0"/>
          </a:p>
        </p:txBody>
      </p:sp>
      <p:pic>
        <p:nvPicPr>
          <p:cNvPr id="5" name="Picture 4"/>
          <p:cNvPicPr>
            <a:picLocks noChangeAspect="1"/>
          </p:cNvPicPr>
          <p:nvPr/>
        </p:nvPicPr>
        <p:blipFill>
          <a:blip r:embed="rId2"/>
          <a:stretch>
            <a:fillRect/>
          </a:stretch>
        </p:blipFill>
        <p:spPr>
          <a:xfrm>
            <a:off x="2553236" y="5372960"/>
            <a:ext cx="7178731" cy="938940"/>
          </a:xfrm>
          <a:prstGeom prst="rect">
            <a:avLst/>
          </a:prstGeom>
        </p:spPr>
      </p:pic>
    </p:spTree>
    <p:extLst>
      <p:ext uri="{BB962C8B-B14F-4D97-AF65-F5344CB8AC3E}">
        <p14:creationId xmlns:p14="http://schemas.microsoft.com/office/powerpoint/2010/main" val="2131444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Image Sensor Spectral Response</a:t>
            </a:r>
            <a:endParaRPr lang="en-IE" dirty="0"/>
          </a:p>
        </p:txBody>
      </p:sp>
      <p:sp>
        <p:nvSpPr>
          <p:cNvPr id="3" name="Content Placeholder 2"/>
          <p:cNvSpPr>
            <a:spLocks noGrp="1"/>
          </p:cNvSpPr>
          <p:nvPr>
            <p:ph idx="1"/>
          </p:nvPr>
        </p:nvSpPr>
        <p:spPr/>
        <p:txBody>
          <a:bodyPr>
            <a:normAutofit/>
          </a:bodyPr>
          <a:lstStyle/>
          <a:p>
            <a:endParaRPr lang="en-IE" dirty="0" smtClean="0"/>
          </a:p>
        </p:txBody>
      </p:sp>
      <p:pic>
        <p:nvPicPr>
          <p:cNvPr id="4" name="Picture 3"/>
          <p:cNvPicPr>
            <a:picLocks noChangeAspect="1"/>
          </p:cNvPicPr>
          <p:nvPr/>
        </p:nvPicPr>
        <p:blipFill>
          <a:blip r:embed="rId2"/>
          <a:stretch>
            <a:fillRect/>
          </a:stretch>
        </p:blipFill>
        <p:spPr>
          <a:xfrm>
            <a:off x="1239548" y="2151439"/>
            <a:ext cx="6339124" cy="3769992"/>
          </a:xfrm>
          <a:prstGeom prst="rect">
            <a:avLst/>
          </a:prstGeom>
        </p:spPr>
      </p:pic>
      <p:pic>
        <p:nvPicPr>
          <p:cNvPr id="3074" name="Picture 2" descr="https://upload.wikimedia.org/wikipedia/commons/thumb/7/72/CIE_1931_Luminosity.png/300px-CIE_1931_Lumino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486" y="2628900"/>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066509" y="4900961"/>
            <a:ext cx="1251176" cy="369332"/>
          </a:xfrm>
          <a:prstGeom prst="rect">
            <a:avLst/>
          </a:prstGeom>
          <a:noFill/>
        </p:spPr>
        <p:txBody>
          <a:bodyPr wrap="none" rtlCol="0">
            <a:spAutoFit/>
          </a:bodyPr>
          <a:lstStyle/>
          <a:p>
            <a:r>
              <a:rPr lang="en-IE" dirty="0" smtClean="0"/>
              <a:t>Human eye</a:t>
            </a:r>
            <a:endParaRPr lang="en-IE" dirty="0"/>
          </a:p>
        </p:txBody>
      </p:sp>
    </p:spTree>
    <p:extLst>
      <p:ext uri="{BB962C8B-B14F-4D97-AF65-F5344CB8AC3E}">
        <p14:creationId xmlns:p14="http://schemas.microsoft.com/office/powerpoint/2010/main" val="320124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Ring Light</a:t>
            </a:r>
            <a:endParaRPr lang="en-IE" dirty="0"/>
          </a:p>
        </p:txBody>
      </p:sp>
      <p:sp>
        <p:nvSpPr>
          <p:cNvPr id="3" name="Content Placeholder 2"/>
          <p:cNvSpPr>
            <a:spLocks noGrp="1"/>
          </p:cNvSpPr>
          <p:nvPr>
            <p:ph idx="1"/>
          </p:nvPr>
        </p:nvSpPr>
        <p:spPr/>
        <p:txBody>
          <a:bodyPr>
            <a:normAutofit/>
          </a:bodyPr>
          <a:lstStyle/>
          <a:p>
            <a:r>
              <a:rPr lang="en-IE" dirty="0"/>
              <a:t>A ring light is mounted around the optical axis of the lens, either on the camera or </a:t>
            </a:r>
            <a:r>
              <a:rPr lang="en-IE" dirty="0" smtClean="0"/>
              <a:t>somewhere in </a:t>
            </a:r>
            <a:r>
              <a:rPr lang="en-IE" dirty="0"/>
              <a:t>between the camera and the object. </a:t>
            </a:r>
            <a:endParaRPr lang="en-IE" dirty="0" smtClean="0"/>
          </a:p>
          <a:p>
            <a:r>
              <a:rPr lang="en-IE" dirty="0" smtClean="0"/>
              <a:t>The </a:t>
            </a:r>
            <a:r>
              <a:rPr lang="en-IE" dirty="0"/>
              <a:t>angle of incidence depends on the </a:t>
            </a:r>
            <a:r>
              <a:rPr lang="en-IE" dirty="0" smtClean="0"/>
              <a:t>ring diameter</a:t>
            </a:r>
            <a:r>
              <a:rPr lang="en-IE" dirty="0"/>
              <a:t>, where the lighting is mounted, and at what angle the LEDs are aimed</a:t>
            </a:r>
            <a:r>
              <a:rPr lang="en-IE" dirty="0" smtClean="0"/>
              <a:t>.</a:t>
            </a:r>
          </a:p>
          <a:p>
            <a:r>
              <a:rPr lang="en-IE" dirty="0" smtClean="0"/>
              <a:t>The ring light is easy to use and mount as it normally goes around the camera or lens, can be high intensity but can cause hotspots in the resulting image due to direct or specular reflections</a:t>
            </a:r>
          </a:p>
        </p:txBody>
      </p:sp>
      <p:pic>
        <p:nvPicPr>
          <p:cNvPr id="2050" name="Picture 2" descr="Image result for machine vision ring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964" y="5033155"/>
            <a:ext cx="27813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231259" y="4762964"/>
            <a:ext cx="2122541" cy="1794192"/>
          </a:xfrm>
          <a:prstGeom prst="rect">
            <a:avLst/>
          </a:prstGeom>
        </p:spPr>
      </p:pic>
    </p:spTree>
    <p:extLst>
      <p:ext uri="{BB962C8B-B14F-4D97-AF65-F5344CB8AC3E}">
        <p14:creationId xmlns:p14="http://schemas.microsoft.com/office/powerpoint/2010/main" val="2806873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Spot Light</a:t>
            </a:r>
            <a:endParaRPr lang="en-IE" dirty="0"/>
          </a:p>
        </p:txBody>
      </p:sp>
      <p:sp>
        <p:nvSpPr>
          <p:cNvPr id="3" name="Content Placeholder 2"/>
          <p:cNvSpPr>
            <a:spLocks noGrp="1"/>
          </p:cNvSpPr>
          <p:nvPr>
            <p:ph idx="1"/>
          </p:nvPr>
        </p:nvSpPr>
        <p:spPr/>
        <p:txBody>
          <a:bodyPr>
            <a:normAutofit/>
          </a:bodyPr>
          <a:lstStyle/>
          <a:p>
            <a:r>
              <a:rPr lang="en-IE" dirty="0"/>
              <a:t>A </a:t>
            </a:r>
            <a:r>
              <a:rPr lang="en-IE" b="1" dirty="0"/>
              <a:t>spot light </a:t>
            </a:r>
            <a:r>
              <a:rPr lang="en-IE" dirty="0"/>
              <a:t>has all the light emanating from one direction that is different from the </a:t>
            </a:r>
            <a:r>
              <a:rPr lang="en-IE" dirty="0" smtClean="0"/>
              <a:t>optical axis</a:t>
            </a:r>
            <a:r>
              <a:rPr lang="en-IE" dirty="0"/>
              <a:t>. </a:t>
            </a:r>
            <a:endParaRPr lang="en-IE" dirty="0" smtClean="0"/>
          </a:p>
          <a:p>
            <a:r>
              <a:rPr lang="en-IE" dirty="0" smtClean="0"/>
              <a:t>For </a:t>
            </a:r>
            <a:r>
              <a:rPr lang="en-IE" dirty="0"/>
              <a:t>flat objects, only diffuse reflections reach the camera</a:t>
            </a:r>
            <a:r>
              <a:rPr lang="en-IE" dirty="0" smtClean="0"/>
              <a:t>.</a:t>
            </a:r>
          </a:p>
          <a:p>
            <a:r>
              <a:rPr lang="en-IE" dirty="0" smtClean="0"/>
              <a:t>Prevents Hotspots, but might require an intense light source as it relies on diffuse reflections. Illumination will also not be even over object (2 spotlights will help this).</a:t>
            </a:r>
          </a:p>
          <a:p>
            <a:endParaRPr lang="en-IE" dirty="0" smtClean="0"/>
          </a:p>
        </p:txBody>
      </p:sp>
      <p:pic>
        <p:nvPicPr>
          <p:cNvPr id="4" name="Picture 3"/>
          <p:cNvPicPr>
            <a:picLocks noChangeAspect="1"/>
          </p:cNvPicPr>
          <p:nvPr/>
        </p:nvPicPr>
        <p:blipFill>
          <a:blip r:embed="rId2"/>
          <a:stretch>
            <a:fillRect/>
          </a:stretch>
        </p:blipFill>
        <p:spPr>
          <a:xfrm>
            <a:off x="3676650" y="4645025"/>
            <a:ext cx="4838700" cy="1666875"/>
          </a:xfrm>
          <a:prstGeom prst="rect">
            <a:avLst/>
          </a:prstGeom>
        </p:spPr>
      </p:pic>
    </p:spTree>
    <p:extLst>
      <p:ext uri="{BB962C8B-B14F-4D97-AF65-F5344CB8AC3E}">
        <p14:creationId xmlns:p14="http://schemas.microsoft.com/office/powerpoint/2010/main" val="1382881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Back Light</a:t>
            </a:r>
            <a:endParaRPr lang="en-IE" dirty="0"/>
          </a:p>
        </p:txBody>
      </p:sp>
      <p:sp>
        <p:nvSpPr>
          <p:cNvPr id="3" name="Content Placeholder 2"/>
          <p:cNvSpPr>
            <a:spLocks noGrp="1"/>
          </p:cNvSpPr>
          <p:nvPr>
            <p:ph idx="1"/>
          </p:nvPr>
        </p:nvSpPr>
        <p:spPr/>
        <p:txBody>
          <a:bodyPr>
            <a:normAutofit/>
          </a:bodyPr>
          <a:lstStyle/>
          <a:p>
            <a:r>
              <a:rPr lang="en-IE" dirty="0"/>
              <a:t>The </a:t>
            </a:r>
            <a:r>
              <a:rPr lang="en-IE" b="1" dirty="0"/>
              <a:t>backlight </a:t>
            </a:r>
            <a:r>
              <a:rPr lang="en-IE" dirty="0"/>
              <a:t>principle has the object being illuminated from behind to produce a </a:t>
            </a:r>
            <a:r>
              <a:rPr lang="en-IE" dirty="0" smtClean="0"/>
              <a:t>contour or </a:t>
            </a:r>
            <a:r>
              <a:rPr lang="en-IE" dirty="0"/>
              <a:t>silhouette. Typically, the backlight is mounted perpendicularly to the optical axis</a:t>
            </a:r>
            <a:r>
              <a:rPr lang="en-IE" dirty="0" smtClean="0"/>
              <a:t>.</a:t>
            </a:r>
          </a:p>
          <a:p>
            <a:r>
              <a:rPr lang="en-IE" dirty="0" smtClean="0"/>
              <a:t>This give very good contrast and is robust to object texture and ambient light but the back light needs to be bigger than the object</a:t>
            </a:r>
          </a:p>
        </p:txBody>
      </p:sp>
      <p:pic>
        <p:nvPicPr>
          <p:cNvPr id="5" name="Picture 4"/>
          <p:cNvPicPr>
            <a:picLocks noChangeAspect="1"/>
          </p:cNvPicPr>
          <p:nvPr/>
        </p:nvPicPr>
        <p:blipFill>
          <a:blip r:embed="rId2"/>
          <a:stretch>
            <a:fillRect/>
          </a:stretch>
        </p:blipFill>
        <p:spPr>
          <a:xfrm>
            <a:off x="513462" y="4474329"/>
            <a:ext cx="4314825" cy="1504950"/>
          </a:xfrm>
          <a:prstGeom prst="rect">
            <a:avLst/>
          </a:prstGeom>
        </p:spPr>
      </p:pic>
      <p:pic>
        <p:nvPicPr>
          <p:cNvPr id="6" name="Picture 5"/>
          <p:cNvPicPr>
            <a:picLocks noChangeAspect="1"/>
          </p:cNvPicPr>
          <p:nvPr/>
        </p:nvPicPr>
        <p:blipFill>
          <a:blip r:embed="rId3"/>
          <a:stretch>
            <a:fillRect/>
          </a:stretch>
        </p:blipFill>
        <p:spPr>
          <a:xfrm>
            <a:off x="5895570" y="4474329"/>
            <a:ext cx="5267325" cy="2162175"/>
          </a:xfrm>
          <a:prstGeom prst="rect">
            <a:avLst/>
          </a:prstGeom>
        </p:spPr>
      </p:pic>
    </p:spTree>
    <p:extLst>
      <p:ext uri="{BB962C8B-B14F-4D97-AF65-F5344CB8AC3E}">
        <p14:creationId xmlns:p14="http://schemas.microsoft.com/office/powerpoint/2010/main" val="2410724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Dark Field</a:t>
            </a:r>
            <a:endParaRPr lang="en-IE" dirty="0"/>
          </a:p>
        </p:txBody>
      </p:sp>
      <p:sp>
        <p:nvSpPr>
          <p:cNvPr id="3" name="Content Placeholder 2"/>
          <p:cNvSpPr>
            <a:spLocks noGrp="1"/>
          </p:cNvSpPr>
          <p:nvPr>
            <p:ph idx="1"/>
          </p:nvPr>
        </p:nvSpPr>
        <p:spPr>
          <a:xfrm>
            <a:off x="838199" y="1825625"/>
            <a:ext cx="11002505" cy="4351338"/>
          </a:xfrm>
        </p:spPr>
        <p:txBody>
          <a:bodyPr>
            <a:normAutofit/>
          </a:bodyPr>
          <a:lstStyle/>
          <a:p>
            <a:r>
              <a:rPr lang="en-IE" b="1" dirty="0" err="1"/>
              <a:t>Darkfield</a:t>
            </a:r>
            <a:r>
              <a:rPr lang="en-IE" b="1" dirty="0"/>
              <a:t> </a:t>
            </a:r>
            <a:r>
              <a:rPr lang="en-IE" dirty="0"/>
              <a:t>means that the object is illuminated at a large angle of incidence. Direct </a:t>
            </a:r>
            <a:r>
              <a:rPr lang="en-IE" dirty="0" smtClean="0"/>
              <a:t>reflections only </a:t>
            </a:r>
            <a:r>
              <a:rPr lang="en-IE" dirty="0"/>
              <a:t>occur where there are edges. </a:t>
            </a:r>
            <a:endParaRPr lang="en-IE" dirty="0" smtClean="0"/>
          </a:p>
          <a:p>
            <a:r>
              <a:rPr lang="en-IE" dirty="0" smtClean="0"/>
              <a:t>Light </a:t>
            </a:r>
            <a:r>
              <a:rPr lang="en-IE" dirty="0"/>
              <a:t>that falls on flat surfaces is reflected </a:t>
            </a:r>
            <a:r>
              <a:rPr lang="en-IE" dirty="0" smtClean="0"/>
              <a:t>away from </a:t>
            </a:r>
            <a:r>
              <a:rPr lang="en-IE" dirty="0"/>
              <a:t>the camera</a:t>
            </a:r>
            <a:r>
              <a:rPr lang="en-IE" dirty="0" smtClean="0"/>
              <a:t>.</a:t>
            </a:r>
          </a:p>
          <a:p>
            <a:r>
              <a:rPr lang="en-IE" dirty="0"/>
              <a:t>Good enhancement of </a:t>
            </a:r>
            <a:r>
              <a:rPr lang="en-IE" dirty="0" smtClean="0"/>
              <a:t>scratches, protruding </a:t>
            </a:r>
            <a:r>
              <a:rPr lang="en-IE" dirty="0"/>
              <a:t>edges, and dirt on </a:t>
            </a:r>
            <a:r>
              <a:rPr lang="en-IE" dirty="0" smtClean="0"/>
              <a:t>surfaces. Works on flat surfaces with small features that are close to camera</a:t>
            </a:r>
          </a:p>
        </p:txBody>
      </p:sp>
      <p:pic>
        <p:nvPicPr>
          <p:cNvPr id="4" name="Picture 3"/>
          <p:cNvPicPr>
            <a:picLocks noChangeAspect="1"/>
          </p:cNvPicPr>
          <p:nvPr/>
        </p:nvPicPr>
        <p:blipFill>
          <a:blip r:embed="rId2"/>
          <a:stretch>
            <a:fillRect/>
          </a:stretch>
        </p:blipFill>
        <p:spPr>
          <a:xfrm>
            <a:off x="524521" y="4231038"/>
            <a:ext cx="5761366" cy="2197517"/>
          </a:xfrm>
          <a:prstGeom prst="rect">
            <a:avLst/>
          </a:prstGeom>
        </p:spPr>
      </p:pic>
      <p:pic>
        <p:nvPicPr>
          <p:cNvPr id="7" name="Picture 6"/>
          <p:cNvPicPr>
            <a:picLocks noChangeAspect="1"/>
          </p:cNvPicPr>
          <p:nvPr/>
        </p:nvPicPr>
        <p:blipFill>
          <a:blip r:embed="rId3"/>
          <a:stretch>
            <a:fillRect/>
          </a:stretch>
        </p:blipFill>
        <p:spPr>
          <a:xfrm>
            <a:off x="6810375" y="4479010"/>
            <a:ext cx="5381625" cy="2190750"/>
          </a:xfrm>
          <a:prstGeom prst="rect">
            <a:avLst/>
          </a:prstGeom>
        </p:spPr>
      </p:pic>
    </p:spTree>
    <p:extLst>
      <p:ext uri="{BB962C8B-B14F-4D97-AF65-F5344CB8AC3E}">
        <p14:creationId xmlns:p14="http://schemas.microsoft.com/office/powerpoint/2010/main" val="2292344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Structured Light</a:t>
            </a:r>
            <a:endParaRPr lang="en-IE" dirty="0"/>
          </a:p>
        </p:txBody>
      </p:sp>
      <p:sp>
        <p:nvSpPr>
          <p:cNvPr id="3" name="Content Placeholder 2"/>
          <p:cNvSpPr>
            <a:spLocks noGrp="1"/>
          </p:cNvSpPr>
          <p:nvPr>
            <p:ph idx="1"/>
          </p:nvPr>
        </p:nvSpPr>
        <p:spPr>
          <a:xfrm>
            <a:off x="838199" y="1825625"/>
            <a:ext cx="8088825" cy="4351338"/>
          </a:xfrm>
        </p:spPr>
        <p:txBody>
          <a:bodyPr>
            <a:normAutofit lnSpcReduction="10000"/>
          </a:bodyPr>
          <a:lstStyle/>
          <a:p>
            <a:r>
              <a:rPr lang="en-IE" b="1" dirty="0"/>
              <a:t>Structured light</a:t>
            </a:r>
            <a:r>
              <a:rPr lang="en-IE" dirty="0"/>
              <a:t> is the process of projecting a known pattern (often grids or horizontal bars) on to a scene. The way that these deform when striking surfaces allows vision systems to calculate the depth and surface information of the objects in the </a:t>
            </a:r>
            <a:r>
              <a:rPr lang="en-IE" dirty="0" smtClean="0"/>
              <a:t>scene</a:t>
            </a:r>
          </a:p>
          <a:p>
            <a:r>
              <a:rPr lang="en-IE" dirty="0" smtClean="0"/>
              <a:t>Normally the light source will be a laser diode (although LEDs are becoming more common) with some kind of projection lens for the light.</a:t>
            </a:r>
          </a:p>
          <a:p>
            <a:r>
              <a:rPr lang="en-IE" dirty="0" smtClean="0"/>
              <a:t>As all the power is concentrated into a small area these lights can be very intense if desired but also have significant safety considerations</a:t>
            </a:r>
          </a:p>
          <a:p>
            <a:endParaRPr lang="en-IE" dirty="0" smtClean="0"/>
          </a:p>
        </p:txBody>
      </p:sp>
      <p:pic>
        <p:nvPicPr>
          <p:cNvPr id="6146" name="Picture 2" descr="Structured lighting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7205" y="3781586"/>
            <a:ext cx="3673137" cy="273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0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Lighting Types – Structured Light</a:t>
            </a:r>
            <a:endParaRPr lang="en-IE" dirty="0"/>
          </a:p>
        </p:txBody>
      </p:sp>
      <p:sp>
        <p:nvSpPr>
          <p:cNvPr id="4" name="Content Placeholder 3"/>
          <p:cNvSpPr>
            <a:spLocks noGrp="1"/>
          </p:cNvSpPr>
          <p:nvPr>
            <p:ph idx="1"/>
          </p:nvPr>
        </p:nvSpPr>
        <p:spPr>
          <a:xfrm>
            <a:off x="838199" y="1825625"/>
            <a:ext cx="11353801" cy="4351338"/>
          </a:xfrm>
        </p:spPr>
        <p:txBody>
          <a:bodyPr/>
          <a:lstStyle/>
          <a:p>
            <a:r>
              <a:rPr lang="en-IE" dirty="0"/>
              <a:t>The distance between the camera and laser diode, d, is fixed and known. The laser line is projected onto the sample and is monitored by the camera. Using the known parameters of the camera, the angle theta between the laser, camera, and laser line on the sample can be calculated. Upon computing this angle, the distance between the laser and the sample, x, can be determined using the formula x = d*tan(theta).</a:t>
            </a:r>
            <a:endParaRPr lang="en-IE" dirty="0"/>
          </a:p>
        </p:txBody>
      </p:sp>
      <p:pic>
        <p:nvPicPr>
          <p:cNvPr id="10242" name="Picture 2" descr="http://www.depthbiomechanics.co.uk/wp-content/uploads/2012/06/laser-sc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00040"/>
            <a:ext cx="4807779" cy="265795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Laser Triang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589" y="3714588"/>
            <a:ext cx="3143411" cy="314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85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Non-Visible Radiation</a:t>
            </a:r>
            <a:endParaRPr lang="en-IE" dirty="0"/>
          </a:p>
        </p:txBody>
      </p:sp>
      <p:sp>
        <p:nvSpPr>
          <p:cNvPr id="3" name="Content Placeholder 2"/>
          <p:cNvSpPr>
            <a:spLocks noGrp="1"/>
          </p:cNvSpPr>
          <p:nvPr>
            <p:ph idx="1"/>
          </p:nvPr>
        </p:nvSpPr>
        <p:spPr>
          <a:xfrm>
            <a:off x="838199" y="1825625"/>
            <a:ext cx="11002505" cy="3567785"/>
          </a:xfrm>
        </p:spPr>
        <p:txBody>
          <a:bodyPr>
            <a:normAutofit lnSpcReduction="10000"/>
          </a:bodyPr>
          <a:lstStyle/>
          <a:p>
            <a:r>
              <a:rPr lang="en-IE" dirty="0" smtClean="0"/>
              <a:t>Some sensors/devices are sensitive to radiation outside the visible spectrum (e.g. thermal imagery, near IR imagery, medical images (X-ray, CT, MRI </a:t>
            </a:r>
            <a:r>
              <a:rPr lang="en-IE" dirty="0" err="1" smtClean="0"/>
              <a:t>etc</a:t>
            </a:r>
            <a:r>
              <a:rPr lang="en-IE" dirty="0" smtClean="0"/>
              <a:t>).</a:t>
            </a:r>
          </a:p>
          <a:p>
            <a:r>
              <a:rPr lang="en-IE" dirty="0" smtClean="0"/>
              <a:t>Standard CCD sensors are typically sensitive to about 1000nm so can be used in the near infrared (NIR)</a:t>
            </a:r>
            <a:endParaRPr lang="en-IE" dirty="0"/>
          </a:p>
          <a:p>
            <a:r>
              <a:rPr lang="en-IE" dirty="0" smtClean="0"/>
              <a:t>This arrangement will typically see an  NIR light source and camera with a NIR optical filter on the lens that passes only NIR light. </a:t>
            </a:r>
          </a:p>
          <a:p>
            <a:r>
              <a:rPr lang="en-IE" dirty="0" smtClean="0"/>
              <a:t>NIR systems are used extensively in security applications at night because the NIR light is invisible to humans (also used in the Kinect)</a:t>
            </a:r>
          </a:p>
        </p:txBody>
      </p:sp>
      <p:pic>
        <p:nvPicPr>
          <p:cNvPr id="5" name="Picture 4"/>
          <p:cNvPicPr>
            <a:picLocks noChangeAspect="1"/>
          </p:cNvPicPr>
          <p:nvPr/>
        </p:nvPicPr>
        <p:blipFill>
          <a:blip r:embed="rId2"/>
          <a:stretch>
            <a:fillRect/>
          </a:stretch>
        </p:blipFill>
        <p:spPr>
          <a:xfrm>
            <a:off x="9743187" y="5282581"/>
            <a:ext cx="2314575" cy="1438275"/>
          </a:xfrm>
          <a:prstGeom prst="rect">
            <a:avLst/>
          </a:prstGeom>
        </p:spPr>
      </p:pic>
      <p:pic>
        <p:nvPicPr>
          <p:cNvPr id="8" name="Picture 7"/>
          <p:cNvPicPr>
            <a:picLocks noChangeAspect="1"/>
          </p:cNvPicPr>
          <p:nvPr/>
        </p:nvPicPr>
        <p:blipFill>
          <a:blip r:embed="rId3"/>
          <a:stretch>
            <a:fillRect/>
          </a:stretch>
        </p:blipFill>
        <p:spPr>
          <a:xfrm>
            <a:off x="7754351" y="5348638"/>
            <a:ext cx="1037142" cy="1372218"/>
          </a:xfrm>
          <a:prstGeom prst="rect">
            <a:avLst/>
          </a:prstGeom>
        </p:spPr>
      </p:pic>
      <p:pic>
        <p:nvPicPr>
          <p:cNvPr id="12292" name="Picture 4" descr="Image result for therm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094" y="5345922"/>
            <a:ext cx="1896563" cy="14224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12246" y="5314950"/>
            <a:ext cx="2962275" cy="1543050"/>
          </a:xfrm>
          <a:prstGeom prst="rect">
            <a:avLst/>
          </a:prstGeom>
        </p:spPr>
      </p:pic>
    </p:spTree>
    <p:extLst>
      <p:ext uri="{BB962C8B-B14F-4D97-AF65-F5344CB8AC3E}">
        <p14:creationId xmlns:p14="http://schemas.microsoft.com/office/powerpoint/2010/main" val="111338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My Background</a:t>
            </a:r>
            <a:endParaRPr lang="en-IE" dirty="0"/>
          </a:p>
        </p:txBody>
      </p:sp>
      <p:sp>
        <p:nvSpPr>
          <p:cNvPr id="3" name="Content Placeholder 2"/>
          <p:cNvSpPr>
            <a:spLocks noGrp="1"/>
          </p:cNvSpPr>
          <p:nvPr>
            <p:ph idx="1"/>
          </p:nvPr>
        </p:nvSpPr>
        <p:spPr/>
        <p:txBody>
          <a:bodyPr/>
          <a:lstStyle/>
          <a:p>
            <a:r>
              <a:rPr lang="en-IE" dirty="0" smtClean="0"/>
              <a:t>Mainly in area of image processing/computer vision in ITS</a:t>
            </a:r>
          </a:p>
          <a:p>
            <a:r>
              <a:rPr lang="en-IE" dirty="0" smtClean="0"/>
              <a:t>Areas such as road sign detection/recognition, line detection and measurement, stereo vision</a:t>
            </a:r>
          </a:p>
          <a:p>
            <a:r>
              <a:rPr lang="en-IE" dirty="0" smtClean="0"/>
              <a:t>Also worked on some other vision problems (golf swing analysis, measuring strain in rubber etc.)</a:t>
            </a:r>
          </a:p>
          <a:p>
            <a:endParaRPr lang="en-IE" dirty="0" smtClean="0"/>
          </a:p>
        </p:txBody>
      </p:sp>
    </p:spTree>
    <p:extLst>
      <p:ext uri="{BB962C8B-B14F-4D97-AF65-F5344CB8AC3E}">
        <p14:creationId xmlns:p14="http://schemas.microsoft.com/office/powerpoint/2010/main" val="4283820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Optical Filters</a:t>
            </a:r>
            <a:endParaRPr lang="en-IE" dirty="0"/>
          </a:p>
        </p:txBody>
      </p:sp>
      <p:sp>
        <p:nvSpPr>
          <p:cNvPr id="3" name="Content Placeholder 2"/>
          <p:cNvSpPr>
            <a:spLocks noGrp="1"/>
          </p:cNvSpPr>
          <p:nvPr>
            <p:ph idx="1"/>
          </p:nvPr>
        </p:nvSpPr>
        <p:spPr>
          <a:xfrm>
            <a:off x="838199" y="1825625"/>
            <a:ext cx="11002505" cy="3567785"/>
          </a:xfrm>
        </p:spPr>
        <p:txBody>
          <a:bodyPr>
            <a:normAutofit fontScale="77500" lnSpcReduction="20000"/>
          </a:bodyPr>
          <a:lstStyle/>
          <a:p>
            <a:r>
              <a:rPr lang="en-IE" dirty="0"/>
              <a:t>An </a:t>
            </a:r>
            <a:r>
              <a:rPr lang="en-IE" b="1" dirty="0"/>
              <a:t>optical filter </a:t>
            </a:r>
            <a:r>
              <a:rPr lang="en-IE" dirty="0"/>
              <a:t>is a layer in front of the sensor or lens </a:t>
            </a:r>
            <a:r>
              <a:rPr lang="en-IE" dirty="0" smtClean="0"/>
              <a:t>that absorbs </a:t>
            </a:r>
            <a:r>
              <a:rPr lang="en-IE" dirty="0"/>
              <a:t>certain wavelengths (</a:t>
            </a:r>
            <a:r>
              <a:rPr lang="en-IE" dirty="0" smtClean="0"/>
              <a:t>colours</a:t>
            </a:r>
            <a:r>
              <a:rPr lang="en-IE" dirty="0"/>
              <a:t>) or polarizations. For </a:t>
            </a:r>
            <a:r>
              <a:rPr lang="en-IE" dirty="0" smtClean="0"/>
              <a:t>example, sunglasses </a:t>
            </a:r>
            <a:r>
              <a:rPr lang="en-IE" dirty="0"/>
              <a:t>have an optical filter to protect your eyes </a:t>
            </a:r>
            <a:r>
              <a:rPr lang="en-IE" dirty="0" smtClean="0"/>
              <a:t>from hazardous </a:t>
            </a:r>
            <a:r>
              <a:rPr lang="en-IE" dirty="0"/>
              <a:t>UV radiation. Similarly, we can use a filter in front </a:t>
            </a:r>
            <a:r>
              <a:rPr lang="en-IE" dirty="0" smtClean="0"/>
              <a:t>of the </a:t>
            </a:r>
            <a:r>
              <a:rPr lang="en-IE" dirty="0"/>
              <a:t>camera to keep the light we want to see and suppress </a:t>
            </a:r>
            <a:r>
              <a:rPr lang="en-IE" dirty="0" smtClean="0"/>
              <a:t>the rest</a:t>
            </a:r>
            <a:r>
              <a:rPr lang="en-IE" dirty="0"/>
              <a:t>.</a:t>
            </a:r>
          </a:p>
          <a:p>
            <a:r>
              <a:rPr lang="en-IE" dirty="0"/>
              <a:t>Two main optical filter types are used for machine vision:</a:t>
            </a:r>
          </a:p>
          <a:p>
            <a:r>
              <a:rPr lang="en-IE" dirty="0"/>
              <a:t>1. </a:t>
            </a:r>
            <a:r>
              <a:rPr lang="en-IE" b="1" dirty="0"/>
              <a:t>Band-pass </a:t>
            </a:r>
            <a:r>
              <a:rPr lang="en-IE" dirty="0"/>
              <a:t>filter: Only transmits light of a certain </a:t>
            </a:r>
            <a:r>
              <a:rPr lang="en-IE" dirty="0" smtClean="0"/>
              <a:t>colour</a:t>
            </a:r>
            <a:r>
              <a:rPr lang="en-IE" dirty="0"/>
              <a:t>, i.e. within a certain </a:t>
            </a:r>
            <a:r>
              <a:rPr lang="en-IE" dirty="0" smtClean="0"/>
              <a:t>wavelength interval</a:t>
            </a:r>
            <a:r>
              <a:rPr lang="en-IE" dirty="0"/>
              <a:t>. For example, a red filter only lets red through</a:t>
            </a:r>
            <a:r>
              <a:rPr lang="en-IE" dirty="0" smtClean="0"/>
              <a:t>.</a:t>
            </a:r>
          </a:p>
          <a:p>
            <a:pPr marL="0" indent="0">
              <a:buNone/>
            </a:pPr>
            <a:endParaRPr lang="en-IE" dirty="0"/>
          </a:p>
          <a:p>
            <a:r>
              <a:rPr lang="en-IE" dirty="0"/>
              <a:t>2. </a:t>
            </a:r>
            <a:r>
              <a:rPr lang="en-IE" b="1" dirty="0"/>
              <a:t>Polarization </a:t>
            </a:r>
            <a:r>
              <a:rPr lang="en-IE" dirty="0"/>
              <a:t>filter: Only transmits light with a certain polarization. Light </a:t>
            </a:r>
            <a:r>
              <a:rPr lang="en-IE" dirty="0" smtClean="0"/>
              <a:t>changes its </a:t>
            </a:r>
            <a:r>
              <a:rPr lang="en-IE" dirty="0"/>
              <a:t>polarization when it is reflected, which allows us to filter out unwanted </a:t>
            </a:r>
            <a:r>
              <a:rPr lang="en-IE" dirty="0" smtClean="0"/>
              <a:t>reflections.</a:t>
            </a:r>
          </a:p>
          <a:p>
            <a:r>
              <a:rPr lang="en-IE" dirty="0" smtClean="0"/>
              <a:t>Very </a:t>
            </a:r>
            <a:r>
              <a:rPr lang="en-IE" dirty="0"/>
              <a:t>robust lighting conditions can be achieved by combining an appropriate choice of </a:t>
            </a:r>
            <a:r>
              <a:rPr lang="en-IE" dirty="0" smtClean="0"/>
              <a:t>LED colour </a:t>
            </a:r>
            <a:r>
              <a:rPr lang="en-IE" dirty="0"/>
              <a:t>with an optical filter having the corresponding band-pass wavelength.</a:t>
            </a:r>
            <a:endParaRPr lang="en-IE" dirty="0" smtClean="0"/>
          </a:p>
        </p:txBody>
      </p:sp>
      <p:pic>
        <p:nvPicPr>
          <p:cNvPr id="13314" name="Picture 2" descr="Image result for machine vision infrared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427" y="5220933"/>
            <a:ext cx="2262751" cy="1637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50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02505" cy="1325563"/>
          </a:xfrm>
        </p:spPr>
        <p:txBody>
          <a:bodyPr/>
          <a:lstStyle/>
          <a:p>
            <a:r>
              <a:rPr lang="en-IE" dirty="0" smtClean="0"/>
              <a:t>Something else to consider – inverse square law</a:t>
            </a:r>
            <a:endParaRPr lang="en-IE" dirty="0"/>
          </a:p>
        </p:txBody>
      </p:sp>
      <p:sp>
        <p:nvSpPr>
          <p:cNvPr id="3" name="Content Placeholder 2"/>
          <p:cNvSpPr>
            <a:spLocks noGrp="1"/>
          </p:cNvSpPr>
          <p:nvPr>
            <p:ph idx="1"/>
          </p:nvPr>
        </p:nvSpPr>
        <p:spPr>
          <a:xfrm>
            <a:off x="838199" y="1825625"/>
            <a:ext cx="11002505" cy="3567785"/>
          </a:xfrm>
        </p:spPr>
        <p:txBody>
          <a:bodyPr>
            <a:normAutofit/>
          </a:bodyPr>
          <a:lstStyle/>
          <a:p>
            <a:r>
              <a:rPr lang="en-IE" dirty="0" smtClean="0"/>
              <a:t>The inverse square law describes how the intensity of a light source (assumed to be isotropic source) decreases over distance and is governed by the following equation:</a:t>
            </a:r>
          </a:p>
          <a:p>
            <a:r>
              <a:rPr lang="en-IE" dirty="0" smtClean="0"/>
              <a:t>Any vision system designer should be aware of this when choosing a lighting arrangement. Sources like lasers are not effected as much by this law</a:t>
            </a:r>
          </a:p>
        </p:txBody>
      </p:sp>
      <p:pic>
        <p:nvPicPr>
          <p:cNvPr id="5" name="Picture 4"/>
          <p:cNvPicPr>
            <a:picLocks noChangeAspect="1"/>
          </p:cNvPicPr>
          <p:nvPr/>
        </p:nvPicPr>
        <p:blipFill>
          <a:blip r:embed="rId2"/>
          <a:stretch>
            <a:fillRect/>
          </a:stretch>
        </p:blipFill>
        <p:spPr>
          <a:xfrm>
            <a:off x="3347632" y="4139712"/>
            <a:ext cx="4634881" cy="2507395"/>
          </a:xfrm>
          <a:prstGeom prst="rect">
            <a:avLst/>
          </a:prstGeom>
        </p:spPr>
      </p:pic>
    </p:spTree>
    <p:extLst>
      <p:ext uri="{BB962C8B-B14F-4D97-AF65-F5344CB8AC3E}">
        <p14:creationId xmlns:p14="http://schemas.microsoft.com/office/powerpoint/2010/main" val="2456015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02505" cy="1325563"/>
          </a:xfrm>
        </p:spPr>
        <p:txBody>
          <a:bodyPr/>
          <a:lstStyle/>
          <a:p>
            <a:r>
              <a:rPr lang="en-IE" dirty="0" smtClean="0"/>
              <a:t>So, we end up with an image, what do we do next?</a:t>
            </a:r>
            <a:endParaRPr lang="en-IE" dirty="0"/>
          </a:p>
        </p:txBody>
      </p:sp>
      <p:sp>
        <p:nvSpPr>
          <p:cNvPr id="4" name="Content Placeholder 3"/>
          <p:cNvSpPr>
            <a:spLocks noGrp="1"/>
          </p:cNvSpPr>
          <p:nvPr>
            <p:ph idx="1"/>
          </p:nvPr>
        </p:nvSpPr>
        <p:spPr/>
        <p:txBody>
          <a:bodyPr/>
          <a:lstStyle/>
          <a:p>
            <a:endParaRPr lang="en-IE" dirty="0"/>
          </a:p>
        </p:txBody>
      </p:sp>
      <p:pic>
        <p:nvPicPr>
          <p:cNvPr id="6" name="Picture 5"/>
          <p:cNvPicPr>
            <a:picLocks noChangeAspect="1"/>
          </p:cNvPicPr>
          <p:nvPr/>
        </p:nvPicPr>
        <p:blipFill>
          <a:blip r:embed="rId2"/>
          <a:stretch>
            <a:fillRect/>
          </a:stretch>
        </p:blipFill>
        <p:spPr>
          <a:xfrm>
            <a:off x="695519" y="1475954"/>
            <a:ext cx="5818999" cy="4126199"/>
          </a:xfrm>
          <a:prstGeom prst="rect">
            <a:avLst/>
          </a:prstGeom>
        </p:spPr>
      </p:pic>
      <p:pic>
        <p:nvPicPr>
          <p:cNvPr id="7" name="Picture 6"/>
          <p:cNvPicPr>
            <a:picLocks noChangeAspect="1"/>
          </p:cNvPicPr>
          <p:nvPr/>
        </p:nvPicPr>
        <p:blipFill>
          <a:blip r:embed="rId3"/>
          <a:stretch>
            <a:fillRect/>
          </a:stretch>
        </p:blipFill>
        <p:spPr>
          <a:xfrm>
            <a:off x="6657199" y="4216723"/>
            <a:ext cx="5267325" cy="2114550"/>
          </a:xfrm>
          <a:prstGeom prst="rect">
            <a:avLst/>
          </a:prstGeom>
        </p:spPr>
      </p:pic>
      <p:cxnSp>
        <p:nvCxnSpPr>
          <p:cNvPr id="9" name="Straight Arrow Connector 8"/>
          <p:cNvCxnSpPr/>
          <p:nvPr/>
        </p:nvCxnSpPr>
        <p:spPr>
          <a:xfrm>
            <a:off x="5501898" y="3719593"/>
            <a:ext cx="1155301" cy="130185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31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 we end up with an image, what do we do next</a:t>
            </a:r>
            <a:r>
              <a:rPr lang="en-IE" dirty="0" smtClean="0"/>
              <a:t>? Inspect, measure, analyse, enhance…</a:t>
            </a:r>
            <a:endParaRPr lang="en-IE" dirty="0"/>
          </a:p>
        </p:txBody>
      </p:sp>
      <p:sp>
        <p:nvSpPr>
          <p:cNvPr id="3" name="Content Placeholder 2"/>
          <p:cNvSpPr>
            <a:spLocks noGrp="1"/>
          </p:cNvSpPr>
          <p:nvPr>
            <p:ph idx="1"/>
          </p:nvPr>
        </p:nvSpPr>
        <p:spPr/>
        <p:txBody>
          <a:bodyPr>
            <a:normAutofit lnSpcReduction="10000"/>
          </a:bodyPr>
          <a:lstStyle/>
          <a:p>
            <a:r>
              <a:rPr lang="en-IE" dirty="0" smtClean="0"/>
              <a:t>Take the image of the two bottle tops. We are looking to see if the rim has any imperfections (might cause leaks etc.)</a:t>
            </a:r>
          </a:p>
          <a:p>
            <a:r>
              <a:rPr lang="en-IE" dirty="0" smtClean="0"/>
              <a:t>We can see the discontinuities in the one on the right but how do we write some software to find this type of thing?</a:t>
            </a:r>
          </a:p>
          <a:p>
            <a:r>
              <a:rPr lang="en-IE" dirty="0" smtClean="0"/>
              <a:t>This is the computer vision element of the course that deals with these type of problems</a:t>
            </a:r>
          </a:p>
          <a:p>
            <a:r>
              <a:rPr lang="en-IE" dirty="0" smtClean="0"/>
              <a:t>In this case, the rim is bright and circular so we could perhaps use those cues to isolate it in the image.</a:t>
            </a:r>
          </a:p>
          <a:p>
            <a:r>
              <a:rPr lang="en-IE" dirty="0" smtClean="0"/>
              <a:t>The we might follow the rim from a starting point looking for the discontinuities</a:t>
            </a:r>
            <a:endParaRPr lang="en-IE" dirty="0"/>
          </a:p>
        </p:txBody>
      </p:sp>
    </p:spTree>
    <p:extLst>
      <p:ext uri="{BB962C8B-B14F-4D97-AF65-F5344CB8AC3E}">
        <p14:creationId xmlns:p14="http://schemas.microsoft.com/office/powerpoint/2010/main" val="293183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Road Line extraction and Measurement</a:t>
            </a:r>
            <a:endParaRPr lang="en-IE" dirty="0"/>
          </a:p>
        </p:txBody>
      </p:sp>
      <p:sp>
        <p:nvSpPr>
          <p:cNvPr id="3" name="Content Placeholder 2"/>
          <p:cNvSpPr>
            <a:spLocks noGrp="1"/>
          </p:cNvSpPr>
          <p:nvPr>
            <p:ph idx="1"/>
          </p:nvPr>
        </p:nvSpPr>
        <p:spPr/>
        <p:txBody>
          <a:bodyPr/>
          <a:lstStyle/>
          <a:p>
            <a:endParaRPr lang="en-IE" dirty="0"/>
          </a:p>
        </p:txBody>
      </p:sp>
      <p:pic>
        <p:nvPicPr>
          <p:cNvPr id="4" name="Picture 3"/>
          <p:cNvPicPr/>
          <p:nvPr/>
        </p:nvPicPr>
        <p:blipFill>
          <a:blip r:embed="rId2" cstate="print"/>
          <a:srcRect/>
          <a:stretch>
            <a:fillRect/>
          </a:stretch>
        </p:blipFill>
        <p:spPr bwMode="auto">
          <a:xfrm>
            <a:off x="6096000" y="3081336"/>
            <a:ext cx="5724525" cy="3095625"/>
          </a:xfrm>
          <a:prstGeom prst="rect">
            <a:avLst/>
          </a:prstGeom>
          <a:noFill/>
          <a:ln w="9525">
            <a:noFill/>
            <a:miter lim="800000"/>
            <a:headEnd/>
            <a:tailEnd/>
          </a:ln>
        </p:spPr>
      </p:pic>
      <p:pic>
        <p:nvPicPr>
          <p:cNvPr id="5" name="Picture 4" descr="C:\Documents and Settings\SEAN\Desktop\mark3system\26oct\results\output1b\proc_images\proc9352.bmp"/>
          <p:cNvPicPr/>
          <p:nvPr/>
        </p:nvPicPr>
        <p:blipFill>
          <a:blip r:embed="rId3" cstate="print">
            <a:extLst>
              <a:ext uri="{BEBA8EAE-BF5A-486C-A8C5-ECC9F3942E4B}">
                <a14:imgProps xmlns:a14="http://schemas.microsoft.com/office/drawing/2010/main">
                  <a14:imgLayer r:embed="rId4">
                    <a14:imgEffect>
                      <a14:brightnessContrast bright="74000"/>
                    </a14:imgEffect>
                  </a14:imgLayer>
                </a14:imgProps>
              </a:ext>
            </a:extLst>
          </a:blip>
          <a:srcRect/>
          <a:stretch>
            <a:fillRect/>
          </a:stretch>
        </p:blipFill>
        <p:spPr bwMode="auto">
          <a:xfrm>
            <a:off x="371475" y="3081336"/>
            <a:ext cx="5145437" cy="3095625"/>
          </a:xfrm>
          <a:prstGeom prst="rect">
            <a:avLst/>
          </a:prstGeom>
          <a:noFill/>
          <a:ln w="9525">
            <a:noFill/>
            <a:miter lim="800000"/>
            <a:headEnd/>
            <a:tailEnd/>
          </a:ln>
        </p:spPr>
      </p:pic>
    </p:spTree>
    <p:extLst>
      <p:ext uri="{BB962C8B-B14F-4D97-AF65-F5344CB8AC3E}">
        <p14:creationId xmlns:p14="http://schemas.microsoft.com/office/powerpoint/2010/main" val="181685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course! - Breakdown</a:t>
            </a:r>
            <a:endParaRPr lang="en-IE" dirty="0"/>
          </a:p>
        </p:txBody>
      </p:sp>
      <p:sp>
        <p:nvSpPr>
          <p:cNvPr id="3" name="Content Placeholder 2"/>
          <p:cNvSpPr>
            <a:spLocks noGrp="1"/>
          </p:cNvSpPr>
          <p:nvPr>
            <p:ph idx="1"/>
          </p:nvPr>
        </p:nvSpPr>
        <p:spPr/>
        <p:txBody>
          <a:bodyPr>
            <a:normAutofit fontScale="92500" lnSpcReduction="10000"/>
          </a:bodyPr>
          <a:lstStyle/>
          <a:p>
            <a:r>
              <a:rPr lang="en-IE" dirty="0" smtClean="0"/>
              <a:t>50/50 Final Exam/CA</a:t>
            </a:r>
          </a:p>
          <a:p>
            <a:pPr lvl="1"/>
            <a:r>
              <a:rPr lang="en-IE" dirty="0" smtClean="0"/>
              <a:t>CA will be combination of small assignments, 1 big (but not too big) assignment and possibly paper review(s)</a:t>
            </a:r>
          </a:p>
          <a:p>
            <a:pPr lvl="1"/>
            <a:r>
              <a:rPr lang="en-IE" dirty="0" smtClean="0"/>
              <a:t>CA work will be done using </a:t>
            </a:r>
            <a:r>
              <a:rPr lang="en-IE" dirty="0" err="1" smtClean="0"/>
              <a:t>OpenCV</a:t>
            </a:r>
            <a:endParaRPr lang="en-IE" dirty="0" smtClean="0"/>
          </a:p>
          <a:p>
            <a:r>
              <a:rPr lang="en-IE" dirty="0" smtClean="0"/>
              <a:t>Main topics (not necessarily in this order)</a:t>
            </a:r>
          </a:p>
          <a:p>
            <a:pPr lvl="1"/>
            <a:r>
              <a:rPr lang="en-IE" dirty="0" smtClean="0"/>
              <a:t>Image formation (lighting, optics, cameras </a:t>
            </a:r>
            <a:r>
              <a:rPr lang="en-IE" dirty="0" err="1" smtClean="0"/>
              <a:t>etc</a:t>
            </a:r>
            <a:r>
              <a:rPr lang="en-IE" dirty="0" smtClean="0"/>
              <a:t>)</a:t>
            </a:r>
          </a:p>
          <a:p>
            <a:pPr lvl="1"/>
            <a:r>
              <a:rPr lang="en-IE" dirty="0" smtClean="0"/>
              <a:t>Binary image analysis</a:t>
            </a:r>
          </a:p>
          <a:p>
            <a:pPr lvl="1"/>
            <a:r>
              <a:rPr lang="en-IE" dirty="0" smtClean="0"/>
              <a:t>Segmentation</a:t>
            </a:r>
          </a:p>
          <a:p>
            <a:pPr lvl="1"/>
            <a:r>
              <a:rPr lang="en-IE" dirty="0" smtClean="0"/>
              <a:t>Motion handling and Tracking</a:t>
            </a:r>
          </a:p>
          <a:p>
            <a:pPr lvl="1"/>
            <a:r>
              <a:rPr lang="en-IE" dirty="0" smtClean="0"/>
              <a:t>Using colour</a:t>
            </a:r>
          </a:p>
          <a:p>
            <a:pPr lvl="1"/>
            <a:r>
              <a:rPr lang="en-IE" dirty="0" smtClean="0"/>
              <a:t>3D Computer Vision (stereo)</a:t>
            </a:r>
          </a:p>
          <a:p>
            <a:pPr lvl="1"/>
            <a:r>
              <a:rPr lang="en-IE" dirty="0" smtClean="0"/>
              <a:t>Applications</a:t>
            </a:r>
          </a:p>
          <a:p>
            <a:pPr lvl="1"/>
            <a:endParaRPr lang="en-IE" dirty="0" smtClean="0"/>
          </a:p>
          <a:p>
            <a:pPr lvl="1"/>
            <a:endParaRPr lang="en-IE" dirty="0"/>
          </a:p>
        </p:txBody>
      </p:sp>
    </p:spTree>
    <p:extLst>
      <p:ext uri="{BB962C8B-B14F-4D97-AF65-F5344CB8AC3E}">
        <p14:creationId xmlns:p14="http://schemas.microsoft.com/office/powerpoint/2010/main" val="389421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Books</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In the Library</a:t>
            </a:r>
          </a:p>
          <a:p>
            <a:pPr lvl="1"/>
            <a:r>
              <a:rPr lang="en-IE" dirty="0" smtClean="0"/>
              <a:t>Machine Vision – Ramesh Jain (A classic)</a:t>
            </a:r>
          </a:p>
          <a:p>
            <a:pPr lvl="1"/>
            <a:r>
              <a:rPr lang="en-IE" dirty="0"/>
              <a:t>A Practical Introduction to Computer Vision with </a:t>
            </a:r>
            <a:r>
              <a:rPr lang="en-IE" dirty="0" err="1" smtClean="0"/>
              <a:t>OpenCV</a:t>
            </a:r>
            <a:r>
              <a:rPr lang="en-IE" dirty="0" smtClean="0"/>
              <a:t> - Kenneth Dawson Howe (A new book from Lecturer in TCD, looks good but uses C++)</a:t>
            </a:r>
          </a:p>
          <a:p>
            <a:pPr lvl="1"/>
            <a:r>
              <a:rPr lang="en-IE" dirty="0" smtClean="0"/>
              <a:t>Digital Image Processing – Gonzalez</a:t>
            </a:r>
          </a:p>
          <a:p>
            <a:pPr lvl="1"/>
            <a:r>
              <a:rPr lang="en-IE" dirty="0" smtClean="0"/>
              <a:t>A few others worth a look, search under computer/machine vision, image processing </a:t>
            </a:r>
            <a:r>
              <a:rPr lang="en-IE" dirty="0" err="1" smtClean="0"/>
              <a:t>etc</a:t>
            </a:r>
            <a:endParaRPr lang="en-IE" dirty="0" smtClean="0"/>
          </a:p>
          <a:p>
            <a:r>
              <a:rPr lang="en-IE" dirty="0" smtClean="0"/>
              <a:t>Others</a:t>
            </a:r>
          </a:p>
          <a:p>
            <a:pPr lvl="1"/>
            <a:r>
              <a:rPr lang="en-IE" dirty="0" smtClean="0"/>
              <a:t>Learning </a:t>
            </a:r>
            <a:r>
              <a:rPr lang="en-IE" dirty="0" err="1" smtClean="0"/>
              <a:t>OpenCV</a:t>
            </a:r>
            <a:r>
              <a:rPr lang="en-IE" dirty="0" smtClean="0"/>
              <a:t> – </a:t>
            </a:r>
            <a:r>
              <a:rPr lang="en-IE" dirty="0" err="1" smtClean="0"/>
              <a:t>Bradski</a:t>
            </a:r>
            <a:r>
              <a:rPr lang="en-IE" dirty="0" smtClean="0"/>
              <a:t> and </a:t>
            </a:r>
            <a:r>
              <a:rPr lang="en-IE" dirty="0" err="1" smtClean="0"/>
              <a:t>Kaehler</a:t>
            </a:r>
            <a:r>
              <a:rPr lang="en-IE" dirty="0" smtClean="0"/>
              <a:t> (C++). </a:t>
            </a:r>
            <a:r>
              <a:rPr lang="en-IE" dirty="0" smtClean="0">
                <a:hlinkClick r:id="rId2"/>
              </a:rPr>
              <a:t>http://www.cse.iitk.ac.in/users/vision/dipakmj/papers/OReilly%20Learning%20OpenCV.pdf</a:t>
            </a:r>
            <a:endParaRPr lang="en-IE" dirty="0" smtClean="0"/>
          </a:p>
          <a:p>
            <a:pPr lvl="1"/>
            <a:r>
              <a:rPr lang="en-IE" dirty="0" smtClean="0"/>
              <a:t>Computer Vision – Shapiro. </a:t>
            </a:r>
            <a:r>
              <a:rPr lang="en-IE" dirty="0" smtClean="0">
                <a:hlinkClick r:id="rId3"/>
              </a:rPr>
              <a:t>http://nana.lecturer.pens.ac.id/index_files/referensi/computer_vision/Computer%20Vision.pdf</a:t>
            </a:r>
            <a:endParaRPr lang="en-IE" dirty="0" smtClean="0"/>
          </a:p>
          <a:p>
            <a:pPr lvl="1"/>
            <a:r>
              <a:rPr lang="en-IE" dirty="0" err="1" smtClean="0"/>
              <a:t>OpenCV</a:t>
            </a:r>
            <a:r>
              <a:rPr lang="en-IE" dirty="0" smtClean="0"/>
              <a:t> 3.0, </a:t>
            </a:r>
            <a:r>
              <a:rPr lang="en-IE" dirty="0" err="1" smtClean="0"/>
              <a:t>OpenCV</a:t>
            </a:r>
            <a:r>
              <a:rPr lang="en-IE" dirty="0" smtClean="0"/>
              <a:t> with Java. Daniel </a:t>
            </a:r>
            <a:r>
              <a:rPr lang="en-IE" dirty="0" err="1" smtClean="0"/>
              <a:t>Lélis</a:t>
            </a:r>
            <a:r>
              <a:rPr lang="en-IE" dirty="0" smtClean="0"/>
              <a:t> </a:t>
            </a:r>
            <a:r>
              <a:rPr lang="en-IE" dirty="0" err="1" smtClean="0"/>
              <a:t>Baggio</a:t>
            </a:r>
            <a:endParaRPr lang="en-IE" dirty="0" smtClean="0"/>
          </a:p>
          <a:p>
            <a:pPr lvl="1"/>
            <a:endParaRPr lang="en-IE" dirty="0" smtClean="0"/>
          </a:p>
          <a:p>
            <a:pPr lvl="1"/>
            <a:endParaRPr lang="en-IE" dirty="0"/>
          </a:p>
        </p:txBody>
      </p:sp>
    </p:spTree>
    <p:extLst>
      <p:ext uri="{BB962C8B-B14F-4D97-AF65-F5344CB8AC3E}">
        <p14:creationId xmlns:p14="http://schemas.microsoft.com/office/powerpoint/2010/main" val="367732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Industrial Inspection!</a:t>
            </a:r>
            <a:endParaRPr lang="en-IE" dirty="0"/>
          </a:p>
        </p:txBody>
      </p:sp>
      <p:pic>
        <p:nvPicPr>
          <p:cNvPr id="7" name="Picture 6" descr="1.3.png"/>
          <p:cNvPicPr/>
          <p:nvPr/>
        </p:nvPicPr>
        <p:blipFill>
          <a:blip r:embed="rId2" cstate="print"/>
          <a:stretch>
            <a:fillRect/>
          </a:stretch>
        </p:blipFill>
        <p:spPr>
          <a:xfrm>
            <a:off x="2090334" y="3844697"/>
            <a:ext cx="8217106" cy="2736304"/>
          </a:xfrm>
          <a:prstGeom prst="rect">
            <a:avLst/>
          </a:prstGeom>
        </p:spPr>
      </p:pic>
      <p:sp>
        <p:nvSpPr>
          <p:cNvPr id="8" name="Text Box 3"/>
          <p:cNvSpPr txBox="1">
            <a:spLocks noChangeArrowheads="1"/>
          </p:cNvSpPr>
          <p:nvPr/>
        </p:nvSpPr>
        <p:spPr bwMode="auto">
          <a:xfrm>
            <a:off x="2954430" y="6581001"/>
            <a:ext cx="3602461" cy="276999"/>
          </a:xfrm>
          <a:prstGeom prst="rect">
            <a:avLst/>
          </a:prstGeom>
          <a:noFill/>
          <a:ln w="9525">
            <a:noFill/>
            <a:miter lim="800000"/>
            <a:headEnd/>
            <a:tailEnd/>
          </a:ln>
        </p:spPr>
        <p:txBody>
          <a:bodyPr wrap="none" anchorCtr="1">
            <a:spAutoFit/>
          </a:bodyPr>
          <a:lstStyle/>
          <a:p>
            <a:pPr>
              <a:spcBef>
                <a:spcPct val="20000"/>
              </a:spcBef>
              <a:buSzPct val="90000"/>
            </a:pPr>
            <a:r>
              <a:rPr lang="en-IE" sz="1200" dirty="0" smtClean="0">
                <a:solidFill>
                  <a:srgbClr val="000000"/>
                </a:solidFill>
                <a:latin typeface="Calibri" pitchFamily="34" charset="0"/>
                <a:ea typeface="Calibri" pitchFamily="34" charset="0"/>
                <a:cs typeface="Calibri" pitchFamily="34" charset="0"/>
              </a:rPr>
              <a:t>© Reproduced by permission of Omron Electronics LLC</a:t>
            </a:r>
            <a:endParaRPr lang="en-US" sz="1200" dirty="0">
              <a:solidFill>
                <a:srgbClr val="000000"/>
              </a:solidFill>
              <a:latin typeface="Calibri" pitchFamily="34" charset="0"/>
              <a:ea typeface="Calibri" pitchFamily="34" charset="0"/>
              <a:cs typeface="Calibri" pitchFamily="34" charset="0"/>
            </a:endParaRPr>
          </a:p>
        </p:txBody>
      </p:sp>
      <p:pic>
        <p:nvPicPr>
          <p:cNvPr id="9" name="Picture 8" descr="1.2.png"/>
          <p:cNvPicPr/>
          <p:nvPr/>
        </p:nvPicPr>
        <p:blipFill>
          <a:blip r:embed="rId3" cstate="print"/>
          <a:stretch>
            <a:fillRect/>
          </a:stretch>
        </p:blipFill>
        <p:spPr>
          <a:xfrm>
            <a:off x="6722067" y="1204899"/>
            <a:ext cx="4568853" cy="2029689"/>
          </a:xfrm>
          <a:prstGeom prst="rect">
            <a:avLst/>
          </a:prstGeom>
        </p:spPr>
      </p:pic>
      <p:sp>
        <p:nvSpPr>
          <p:cNvPr id="10" name="Text Box 3"/>
          <p:cNvSpPr txBox="1">
            <a:spLocks noChangeArrowheads="1"/>
          </p:cNvSpPr>
          <p:nvPr/>
        </p:nvSpPr>
        <p:spPr bwMode="auto">
          <a:xfrm>
            <a:off x="7514155" y="3221123"/>
            <a:ext cx="3073727" cy="276999"/>
          </a:xfrm>
          <a:prstGeom prst="rect">
            <a:avLst/>
          </a:prstGeom>
          <a:noFill/>
          <a:ln w="9525">
            <a:noFill/>
            <a:miter lim="800000"/>
            <a:headEnd/>
            <a:tailEnd/>
          </a:ln>
        </p:spPr>
        <p:txBody>
          <a:bodyPr wrap="none" anchorCtr="1">
            <a:spAutoFit/>
          </a:bodyPr>
          <a:lstStyle/>
          <a:p>
            <a:pPr>
              <a:spcBef>
                <a:spcPct val="20000"/>
              </a:spcBef>
              <a:buSzPct val="90000"/>
            </a:pPr>
            <a:r>
              <a:rPr lang="en-IE" sz="1200" dirty="0" smtClean="0">
                <a:solidFill>
                  <a:srgbClr val="000000"/>
                </a:solidFill>
                <a:latin typeface="Calibri" pitchFamily="34" charset="0"/>
                <a:ea typeface="Calibri" pitchFamily="34" charset="0"/>
                <a:cs typeface="Calibri" pitchFamily="34" charset="0"/>
              </a:rPr>
              <a:t>© Reproduced by permission of James Mahon</a:t>
            </a:r>
            <a:endParaRPr lang="en-US" sz="1200" dirty="0">
              <a:solidFill>
                <a:srgbClr val="000000"/>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203193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Computer Vision Applications!- A good place to start</a:t>
            </a:r>
            <a:endParaRPr lang="en-IE" dirty="0"/>
          </a:p>
        </p:txBody>
      </p:sp>
      <p:sp>
        <p:nvSpPr>
          <p:cNvPr id="4" name="Content Placeholder 3"/>
          <p:cNvSpPr>
            <a:spLocks noGrp="1"/>
          </p:cNvSpPr>
          <p:nvPr>
            <p:ph idx="1"/>
          </p:nvPr>
        </p:nvSpPr>
        <p:spPr/>
        <p:txBody>
          <a:bodyPr/>
          <a:lstStyle/>
          <a:p>
            <a:r>
              <a:rPr lang="en-IE" dirty="0" smtClean="0"/>
              <a:t>Surveillance</a:t>
            </a:r>
            <a:endParaRPr lang="en-IE" dirty="0"/>
          </a:p>
        </p:txBody>
      </p:sp>
      <p:pic>
        <p:nvPicPr>
          <p:cNvPr id="11" name="Picture 10"/>
          <p:cNvPicPr>
            <a:picLocks noChangeAspect="1"/>
          </p:cNvPicPr>
          <p:nvPr/>
        </p:nvPicPr>
        <p:blipFill>
          <a:blip r:embed="rId2"/>
          <a:stretch>
            <a:fillRect/>
          </a:stretch>
        </p:blipFill>
        <p:spPr>
          <a:xfrm>
            <a:off x="3704095" y="2081858"/>
            <a:ext cx="4911751" cy="3698036"/>
          </a:xfrm>
          <a:prstGeom prst="rect">
            <a:avLst/>
          </a:prstGeom>
        </p:spPr>
      </p:pic>
    </p:spTree>
    <p:extLst>
      <p:ext uri="{BB962C8B-B14F-4D97-AF65-F5344CB8AC3E}">
        <p14:creationId xmlns:p14="http://schemas.microsoft.com/office/powerpoint/2010/main" val="1677385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1900</TotalTime>
  <Words>2564</Words>
  <Application>Microsoft Office PowerPoint</Application>
  <PresentationFormat>Widescreen</PresentationFormat>
  <Paragraphs>215</Paragraphs>
  <Slides>43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Arial</vt:lpstr>
      <vt:lpstr>Calibri</vt:lpstr>
      <vt:lpstr>Calibri Light</vt:lpstr>
      <vt:lpstr>Office Theme</vt:lpstr>
      <vt:lpstr>Bitmap Image</vt:lpstr>
      <vt:lpstr>Computer Vision</vt:lpstr>
      <vt:lpstr>Computer and Machine Vision</vt:lpstr>
      <vt:lpstr>Computer Vision and Biological Vision</vt:lpstr>
      <vt:lpstr>My Background</vt:lpstr>
      <vt:lpstr>Road Line extraction and Measurement</vt:lpstr>
      <vt:lpstr>The course! - Breakdown</vt:lpstr>
      <vt:lpstr>The Books</vt:lpstr>
      <vt:lpstr>Computer Vision Applications!- A good place to start</vt:lpstr>
      <vt:lpstr>Computer Vision Applications!- A good place to start</vt:lpstr>
      <vt:lpstr>Computer Vision Applications!- A good place to start</vt:lpstr>
      <vt:lpstr>Computer Vision Applications!- A good place to start</vt:lpstr>
      <vt:lpstr>Computer Vision Applications!- A good place to start</vt:lpstr>
      <vt:lpstr>Computer Vision Applications!- A good place to start</vt:lpstr>
      <vt:lpstr>Machine Vision System</vt:lpstr>
      <vt:lpstr>Image Formation</vt:lpstr>
      <vt:lpstr>Adding a lens</vt:lpstr>
      <vt:lpstr>Focal Length, Aperture, Depth of Field</vt:lpstr>
      <vt:lpstr>Depth of Field (DoF)</vt:lpstr>
      <vt:lpstr>Lens Selection</vt:lpstr>
      <vt:lpstr>Focal Length</vt:lpstr>
      <vt:lpstr>Camera Selection</vt:lpstr>
      <vt:lpstr>Camera Selection – Colour or Monochrome</vt:lpstr>
      <vt:lpstr>Digital Images - Sampling</vt:lpstr>
      <vt:lpstr>Digital Images - Quantisation</vt:lpstr>
      <vt:lpstr>Digital Images - Quantisation</vt:lpstr>
      <vt:lpstr>Digital Images - Quantisation</vt:lpstr>
      <vt:lpstr>Digital Images - Resolution</vt:lpstr>
      <vt:lpstr>Digital Images - Resolution</vt:lpstr>
      <vt:lpstr>Digital Images - Colour</vt:lpstr>
      <vt:lpstr>Lighting and Illumination</vt:lpstr>
      <vt:lpstr>Illumination Principles</vt:lpstr>
      <vt:lpstr>Image Sensor Spectral Response</vt:lpstr>
      <vt:lpstr>Lighting Types – Ring Light</vt:lpstr>
      <vt:lpstr>Lighting Types – Spot Light</vt:lpstr>
      <vt:lpstr>Lighting Types – Back Light</vt:lpstr>
      <vt:lpstr>Lighting Types – Dark Field</vt:lpstr>
      <vt:lpstr>Lighting Types – Structured Light</vt:lpstr>
      <vt:lpstr>Lighting Types – Structured Light</vt:lpstr>
      <vt:lpstr>Non-Visible Radiation</vt:lpstr>
      <vt:lpstr>Optical Filters</vt:lpstr>
      <vt:lpstr>Something else to consider – inverse square law</vt:lpstr>
      <vt:lpstr>So, we end up with an image, what do we do next?</vt:lpstr>
      <vt:lpstr>So, we end up with an image, what do we do next? Inspect, measure, analyse, enhance…</vt:lpstr>
    </vt:vector>
  </TitlesOfParts>
  <Company>Institute of Technology Blanchardstown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McLoughlin, Simon</dc:creator>
  <cp:lastModifiedBy>McLoughlin, Simon</cp:lastModifiedBy>
  <cp:revision>42</cp:revision>
  <dcterms:created xsi:type="dcterms:W3CDTF">2016-01-15T14:53:14Z</dcterms:created>
  <dcterms:modified xsi:type="dcterms:W3CDTF">2016-01-19T16:14:30Z</dcterms:modified>
</cp:coreProperties>
</file>